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crdownload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58" r:id="rId3"/>
    <p:sldId id="270" r:id="rId4"/>
    <p:sldId id="276" r:id="rId5"/>
    <p:sldId id="260" r:id="rId6"/>
    <p:sldId id="261" r:id="rId7"/>
    <p:sldId id="262" r:id="rId8"/>
    <p:sldId id="265" r:id="rId9"/>
    <p:sldId id="264" r:id="rId10"/>
    <p:sldId id="280" r:id="rId11"/>
    <p:sldId id="271" r:id="rId12"/>
    <p:sldId id="263" r:id="rId13"/>
    <p:sldId id="275" r:id="rId14"/>
    <p:sldId id="266" r:id="rId15"/>
    <p:sldId id="268" r:id="rId16"/>
    <p:sldId id="273" r:id="rId17"/>
    <p:sldId id="267" r:id="rId18"/>
    <p:sldId id="279" r:id="rId19"/>
    <p:sldId id="272" r:id="rId20"/>
    <p:sldId id="274" r:id="rId21"/>
    <p:sldId id="278" r:id="rId22"/>
    <p:sldId id="281" r:id="rId23"/>
    <p:sldId id="269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558C"/>
    <a:srgbClr val="FF8E15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-485" y="-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037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598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450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470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14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185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028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941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365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506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316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B7987-4174-4F78-802C-D6E1A93C198C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543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12" Type="http://schemas.openxmlformats.org/officeDocument/2006/relationships/image" Target="../media/image22.png"/><Relationship Id="rId2" Type="http://schemas.openxmlformats.org/officeDocument/2006/relationships/image" Target="../media/image12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jfif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jpeg"/><Relationship Id="rId14" Type="http://schemas.openxmlformats.org/officeDocument/2006/relationships/image" Target="../media/image24.crdownload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triponplan.ga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riponplan.ga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triponplan.ga/admi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riponplan.ga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E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4997812" y="1323974"/>
            <a:ext cx="3984263" cy="4057651"/>
          </a:xfrm>
          <a:prstGeom prst="ellipse">
            <a:avLst/>
          </a:prstGeom>
          <a:solidFill>
            <a:srgbClr val="FF8E15"/>
          </a:solidFill>
          <a:ln>
            <a:solidFill>
              <a:srgbClr val="FF8E15"/>
            </a:solidFill>
          </a:ln>
          <a:effectLst>
            <a:outerShdw blurRad="190500" dist="38100" dir="4140000" sx="102000" sy="102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2884916" y="1376707"/>
            <a:ext cx="3984263" cy="4057651"/>
          </a:xfrm>
          <a:prstGeom prst="ellipse">
            <a:avLst/>
          </a:prstGeom>
          <a:solidFill>
            <a:srgbClr val="19558C"/>
          </a:solidFill>
          <a:ln>
            <a:solidFill>
              <a:srgbClr val="19558C"/>
            </a:solidFill>
          </a:ln>
          <a:effectLst>
            <a:outerShdw blurRad="190500" dist="38100" dir="4140000" sx="102000" sy="102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28405" y="2567969"/>
            <a:ext cx="91159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smtClean="0">
                <a:solidFill>
                  <a:srgbClr val="FF8E15"/>
                </a:solidFill>
              </a:rPr>
              <a:t>tripON</a:t>
            </a:r>
            <a:r>
              <a:rPr lang="en-US" altLang="ko-KR" sz="9600" b="1" smtClean="0">
                <a:solidFill>
                  <a:srgbClr val="19558C"/>
                </a:solidFill>
              </a:rPr>
              <a:t>plan</a:t>
            </a:r>
            <a:endParaRPr lang="ko-KR" altLang="en-US" sz="9600" b="1">
              <a:solidFill>
                <a:srgbClr val="1955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19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374991" y="243443"/>
            <a:ext cx="8062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/>
              <a:t>prototype</a:t>
            </a:r>
            <a:endParaRPr lang="ko-KR" altLang="en-US" sz="3200" b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690" y="1154532"/>
            <a:ext cx="2394045" cy="49128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156" y="1835393"/>
            <a:ext cx="4527114" cy="31689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051" y="1099640"/>
            <a:ext cx="3332209" cy="502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40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오각형 35"/>
          <p:cNvSpPr/>
          <p:nvPr/>
        </p:nvSpPr>
        <p:spPr>
          <a:xfrm>
            <a:off x="283029" y="2404292"/>
            <a:ext cx="9610530" cy="1996751"/>
          </a:xfrm>
          <a:prstGeom prst="homePlate">
            <a:avLst/>
          </a:prstGeom>
          <a:solidFill>
            <a:srgbClr val="00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1049006" y="2953473"/>
            <a:ext cx="98631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mtClean="0">
                <a:solidFill>
                  <a:schemeClr val="bg1"/>
                </a:solidFill>
                <a:latin typeface="+mj-lt"/>
              </a:rPr>
              <a:t>3. </a:t>
            </a:r>
            <a:r>
              <a:rPr lang="ko-KR" altLang="en-US" sz="5400" smtClean="0">
                <a:solidFill>
                  <a:schemeClr val="bg1"/>
                </a:solidFill>
              </a:rPr>
              <a:t>설계 과정 및 개발 환경</a:t>
            </a:r>
          </a:p>
          <a:p>
            <a:endParaRPr lang="ko-KR" altLang="en-US" sz="54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5726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자유형 23"/>
          <p:cNvSpPr/>
          <p:nvPr/>
        </p:nvSpPr>
        <p:spPr>
          <a:xfrm rot="16200000">
            <a:off x="1638652" y="2452021"/>
            <a:ext cx="1425041" cy="1600166"/>
          </a:xfrm>
          <a:custGeom>
            <a:avLst/>
            <a:gdLst>
              <a:gd name="connsiteX0" fmla="*/ 1425041 w 1425041"/>
              <a:gd name="connsiteY0" fmla="*/ 800083 h 1600166"/>
              <a:gd name="connsiteX1" fmla="*/ 977139 w 1425041"/>
              <a:gd name="connsiteY1" fmla="*/ 1600166 h 1600166"/>
              <a:gd name="connsiteX2" fmla="*/ 30554 w 1425041"/>
              <a:gd name="connsiteY2" fmla="*/ 1600166 h 1600166"/>
              <a:gd name="connsiteX3" fmla="*/ 0 w 1425041"/>
              <a:gd name="connsiteY3" fmla="*/ 1545587 h 1600166"/>
              <a:gd name="connsiteX4" fmla="*/ 57864 w 1425041"/>
              <a:gd name="connsiteY4" fmla="*/ 1545587 h 1600166"/>
              <a:gd name="connsiteX5" fmla="*/ 58713 w 1425041"/>
              <a:gd name="connsiteY5" fmla="*/ 1547104 h 1600166"/>
              <a:gd name="connsiteX6" fmla="*/ 948982 w 1425041"/>
              <a:gd name="connsiteY6" fmla="*/ 1547104 h 1600166"/>
              <a:gd name="connsiteX7" fmla="*/ 1370237 w 1425041"/>
              <a:gd name="connsiteY7" fmla="*/ 794621 h 1600166"/>
              <a:gd name="connsiteX8" fmla="*/ 948982 w 1425041"/>
              <a:gd name="connsiteY8" fmla="*/ 42137 h 1600166"/>
              <a:gd name="connsiteX9" fmla="*/ 105144 w 1425041"/>
              <a:gd name="connsiteY9" fmla="*/ 42137 h 1600166"/>
              <a:gd name="connsiteX10" fmla="*/ 105144 w 1425041"/>
              <a:gd name="connsiteY10" fmla="*/ 40787 h 1600166"/>
              <a:gd name="connsiteX11" fmla="*/ 7721 w 1425041"/>
              <a:gd name="connsiteY11" fmla="*/ 40787 h 1600166"/>
              <a:gd name="connsiteX12" fmla="*/ 30554 w 1425041"/>
              <a:gd name="connsiteY12" fmla="*/ 0 h 1600166"/>
              <a:gd name="connsiteX13" fmla="*/ 977139 w 1425041"/>
              <a:gd name="connsiteY13" fmla="*/ 0 h 160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25041" h="1600166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689403" y="2698832"/>
            <a:ext cx="1323542" cy="1523891"/>
            <a:chOff x="2168084" y="3125970"/>
            <a:chExt cx="1323542" cy="1523891"/>
          </a:xfrm>
          <a:solidFill>
            <a:schemeClr val="bg2"/>
          </a:solidFill>
        </p:grpSpPr>
        <p:sp>
          <p:nvSpPr>
            <p:cNvPr id="26" name="육각형 25"/>
            <p:cNvSpPr/>
            <p:nvPr/>
          </p:nvSpPr>
          <p:spPr>
            <a:xfrm rot="16200000">
              <a:off x="2067909" y="3226145"/>
              <a:ext cx="1523891" cy="1323542"/>
            </a:xfrm>
            <a:prstGeom prst="hexagon">
              <a:avLst>
                <a:gd name="adj" fmla="val 27991"/>
                <a:gd name="vf" fmla="val 115470"/>
              </a:avLst>
            </a:pr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231548" y="3703252"/>
              <a:ext cx="1196611" cy="33361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1.</a:t>
              </a:r>
              <a:r>
                <a:rPr lang="ko-KR" altLang="en-US" sz="1200" b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사이트 분석</a:t>
              </a:r>
              <a:endPara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3237981" y="2698833"/>
            <a:ext cx="1323542" cy="1523891"/>
            <a:chOff x="2168084" y="3125970"/>
            <a:chExt cx="1323542" cy="1523891"/>
          </a:xfrm>
          <a:solidFill>
            <a:schemeClr val="tx2"/>
          </a:solidFill>
        </p:grpSpPr>
        <p:sp>
          <p:nvSpPr>
            <p:cNvPr id="29" name="육각형 28"/>
            <p:cNvSpPr/>
            <p:nvPr/>
          </p:nvSpPr>
          <p:spPr>
            <a:xfrm rot="16200000">
              <a:off x="2067909" y="3226145"/>
              <a:ext cx="1523891" cy="1323542"/>
            </a:xfrm>
            <a:prstGeom prst="hexagon">
              <a:avLst>
                <a:gd name="adj" fmla="val 27991"/>
                <a:gd name="vf" fmla="val 115470"/>
              </a:avLst>
            </a:pr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231548" y="3703252"/>
              <a:ext cx="1196611" cy="33361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smtClean="0">
                  <a:solidFill>
                    <a:schemeClr val="bg1"/>
                  </a:solidFill>
                </a:rPr>
                <a:t>2. </a:t>
              </a:r>
              <a:r>
                <a:rPr lang="ko-KR" altLang="en-US" sz="1200" b="1" smtClean="0">
                  <a:solidFill>
                    <a:schemeClr val="bg1"/>
                  </a:solidFill>
                </a:rPr>
                <a:t>기획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자유형 30"/>
          <p:cNvSpPr/>
          <p:nvPr/>
        </p:nvSpPr>
        <p:spPr>
          <a:xfrm rot="5400000">
            <a:off x="3403809" y="2722812"/>
            <a:ext cx="1425041" cy="1600166"/>
          </a:xfrm>
          <a:custGeom>
            <a:avLst/>
            <a:gdLst>
              <a:gd name="connsiteX0" fmla="*/ 1425041 w 1425041"/>
              <a:gd name="connsiteY0" fmla="*/ 800083 h 1600166"/>
              <a:gd name="connsiteX1" fmla="*/ 977139 w 1425041"/>
              <a:gd name="connsiteY1" fmla="*/ 1600166 h 1600166"/>
              <a:gd name="connsiteX2" fmla="*/ 30554 w 1425041"/>
              <a:gd name="connsiteY2" fmla="*/ 1600166 h 1600166"/>
              <a:gd name="connsiteX3" fmla="*/ 0 w 1425041"/>
              <a:gd name="connsiteY3" fmla="*/ 1545587 h 1600166"/>
              <a:gd name="connsiteX4" fmla="*/ 57864 w 1425041"/>
              <a:gd name="connsiteY4" fmla="*/ 1545587 h 1600166"/>
              <a:gd name="connsiteX5" fmla="*/ 58713 w 1425041"/>
              <a:gd name="connsiteY5" fmla="*/ 1547104 h 1600166"/>
              <a:gd name="connsiteX6" fmla="*/ 948982 w 1425041"/>
              <a:gd name="connsiteY6" fmla="*/ 1547104 h 1600166"/>
              <a:gd name="connsiteX7" fmla="*/ 1370237 w 1425041"/>
              <a:gd name="connsiteY7" fmla="*/ 794621 h 1600166"/>
              <a:gd name="connsiteX8" fmla="*/ 948982 w 1425041"/>
              <a:gd name="connsiteY8" fmla="*/ 42137 h 1600166"/>
              <a:gd name="connsiteX9" fmla="*/ 105144 w 1425041"/>
              <a:gd name="connsiteY9" fmla="*/ 42137 h 1600166"/>
              <a:gd name="connsiteX10" fmla="*/ 105144 w 1425041"/>
              <a:gd name="connsiteY10" fmla="*/ 40787 h 1600166"/>
              <a:gd name="connsiteX11" fmla="*/ 7721 w 1425041"/>
              <a:gd name="connsiteY11" fmla="*/ 40787 h 1600166"/>
              <a:gd name="connsiteX12" fmla="*/ 30554 w 1425041"/>
              <a:gd name="connsiteY12" fmla="*/ 0 h 1600166"/>
              <a:gd name="connsiteX13" fmla="*/ 977139 w 1425041"/>
              <a:gd name="connsiteY13" fmla="*/ 0 h 160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25041" h="1600166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7C80"/>
              </a:solidFill>
            </a:endParaRPr>
          </a:p>
        </p:txBody>
      </p:sp>
      <p:sp>
        <p:nvSpPr>
          <p:cNvPr id="32" name="자유형 31"/>
          <p:cNvSpPr/>
          <p:nvPr/>
        </p:nvSpPr>
        <p:spPr>
          <a:xfrm rot="16200000">
            <a:off x="5296295" y="2438069"/>
            <a:ext cx="1425041" cy="1600166"/>
          </a:xfrm>
          <a:custGeom>
            <a:avLst/>
            <a:gdLst>
              <a:gd name="connsiteX0" fmla="*/ 1425041 w 1425041"/>
              <a:gd name="connsiteY0" fmla="*/ 800083 h 1600166"/>
              <a:gd name="connsiteX1" fmla="*/ 977139 w 1425041"/>
              <a:gd name="connsiteY1" fmla="*/ 1600166 h 1600166"/>
              <a:gd name="connsiteX2" fmla="*/ 30554 w 1425041"/>
              <a:gd name="connsiteY2" fmla="*/ 1600166 h 1600166"/>
              <a:gd name="connsiteX3" fmla="*/ 0 w 1425041"/>
              <a:gd name="connsiteY3" fmla="*/ 1545587 h 1600166"/>
              <a:gd name="connsiteX4" fmla="*/ 57864 w 1425041"/>
              <a:gd name="connsiteY4" fmla="*/ 1545587 h 1600166"/>
              <a:gd name="connsiteX5" fmla="*/ 58713 w 1425041"/>
              <a:gd name="connsiteY5" fmla="*/ 1547104 h 1600166"/>
              <a:gd name="connsiteX6" fmla="*/ 948982 w 1425041"/>
              <a:gd name="connsiteY6" fmla="*/ 1547104 h 1600166"/>
              <a:gd name="connsiteX7" fmla="*/ 1370237 w 1425041"/>
              <a:gd name="connsiteY7" fmla="*/ 794621 h 1600166"/>
              <a:gd name="connsiteX8" fmla="*/ 948982 w 1425041"/>
              <a:gd name="connsiteY8" fmla="*/ 42137 h 1600166"/>
              <a:gd name="connsiteX9" fmla="*/ 105144 w 1425041"/>
              <a:gd name="connsiteY9" fmla="*/ 42137 h 1600166"/>
              <a:gd name="connsiteX10" fmla="*/ 105144 w 1425041"/>
              <a:gd name="connsiteY10" fmla="*/ 40787 h 1600166"/>
              <a:gd name="connsiteX11" fmla="*/ 7721 w 1425041"/>
              <a:gd name="connsiteY11" fmla="*/ 40787 h 1600166"/>
              <a:gd name="connsiteX12" fmla="*/ 30554 w 1425041"/>
              <a:gd name="connsiteY12" fmla="*/ 0 h 1600166"/>
              <a:gd name="connsiteX13" fmla="*/ 977139 w 1425041"/>
              <a:gd name="connsiteY13" fmla="*/ 0 h 160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25041" h="1600166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7C80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4792714" y="2698832"/>
            <a:ext cx="1323542" cy="1523891"/>
            <a:chOff x="2168084" y="3125970"/>
            <a:chExt cx="1323542" cy="1523891"/>
          </a:xfrm>
          <a:solidFill>
            <a:schemeClr val="tx2"/>
          </a:solidFill>
        </p:grpSpPr>
        <p:sp>
          <p:nvSpPr>
            <p:cNvPr id="34" name="육각형 33"/>
            <p:cNvSpPr/>
            <p:nvPr/>
          </p:nvSpPr>
          <p:spPr>
            <a:xfrm rot="16200000">
              <a:off x="2067909" y="3226145"/>
              <a:ext cx="1523891" cy="1323542"/>
            </a:xfrm>
            <a:prstGeom prst="hexagon">
              <a:avLst>
                <a:gd name="adj" fmla="val 27991"/>
                <a:gd name="vf" fmla="val 115470"/>
              </a:avLst>
            </a:pr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231548" y="3703252"/>
              <a:ext cx="1196611" cy="33361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smtClean="0">
                  <a:solidFill>
                    <a:schemeClr val="bg1"/>
                  </a:solidFill>
                </a:rPr>
                <a:t>3. </a:t>
              </a:r>
              <a:r>
                <a:rPr lang="ko-KR" altLang="en-US" sz="1200" b="1" smtClean="0">
                  <a:solidFill>
                    <a:schemeClr val="bg1"/>
                  </a:solidFill>
                </a:rPr>
                <a:t>페이지 구상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6341292" y="2698833"/>
            <a:ext cx="1323542" cy="1523891"/>
            <a:chOff x="2168084" y="3125970"/>
            <a:chExt cx="1323542" cy="1523891"/>
          </a:xfrm>
          <a:solidFill>
            <a:schemeClr val="tx2"/>
          </a:solidFill>
        </p:grpSpPr>
        <p:sp>
          <p:nvSpPr>
            <p:cNvPr id="37" name="육각형 36"/>
            <p:cNvSpPr/>
            <p:nvPr/>
          </p:nvSpPr>
          <p:spPr>
            <a:xfrm rot="16200000">
              <a:off x="2067909" y="3226145"/>
              <a:ext cx="1523891" cy="1323542"/>
            </a:xfrm>
            <a:prstGeom prst="hexagon">
              <a:avLst>
                <a:gd name="adj" fmla="val 27991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226466" y="3721106"/>
              <a:ext cx="1196611" cy="33361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smtClean="0">
                  <a:solidFill>
                    <a:schemeClr val="bg1"/>
                  </a:solidFill>
                </a:rPr>
                <a:t>4. </a:t>
              </a:r>
              <a:r>
                <a:rPr lang="ko-KR" altLang="en-US" sz="1200" b="1" smtClean="0">
                  <a:solidFill>
                    <a:schemeClr val="bg1"/>
                  </a:solidFill>
                </a:rPr>
                <a:t>기능 구현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9" name="자유형 38"/>
          <p:cNvSpPr/>
          <p:nvPr/>
        </p:nvSpPr>
        <p:spPr>
          <a:xfrm rot="5400000">
            <a:off x="6507120" y="2722812"/>
            <a:ext cx="1425041" cy="1600166"/>
          </a:xfrm>
          <a:custGeom>
            <a:avLst/>
            <a:gdLst>
              <a:gd name="connsiteX0" fmla="*/ 1425041 w 1425041"/>
              <a:gd name="connsiteY0" fmla="*/ 800083 h 1600166"/>
              <a:gd name="connsiteX1" fmla="*/ 977139 w 1425041"/>
              <a:gd name="connsiteY1" fmla="*/ 1600166 h 1600166"/>
              <a:gd name="connsiteX2" fmla="*/ 30554 w 1425041"/>
              <a:gd name="connsiteY2" fmla="*/ 1600166 h 1600166"/>
              <a:gd name="connsiteX3" fmla="*/ 0 w 1425041"/>
              <a:gd name="connsiteY3" fmla="*/ 1545587 h 1600166"/>
              <a:gd name="connsiteX4" fmla="*/ 57864 w 1425041"/>
              <a:gd name="connsiteY4" fmla="*/ 1545587 h 1600166"/>
              <a:gd name="connsiteX5" fmla="*/ 58713 w 1425041"/>
              <a:gd name="connsiteY5" fmla="*/ 1547104 h 1600166"/>
              <a:gd name="connsiteX6" fmla="*/ 948982 w 1425041"/>
              <a:gd name="connsiteY6" fmla="*/ 1547104 h 1600166"/>
              <a:gd name="connsiteX7" fmla="*/ 1370237 w 1425041"/>
              <a:gd name="connsiteY7" fmla="*/ 794621 h 1600166"/>
              <a:gd name="connsiteX8" fmla="*/ 948982 w 1425041"/>
              <a:gd name="connsiteY8" fmla="*/ 42137 h 1600166"/>
              <a:gd name="connsiteX9" fmla="*/ 105144 w 1425041"/>
              <a:gd name="connsiteY9" fmla="*/ 42137 h 1600166"/>
              <a:gd name="connsiteX10" fmla="*/ 105144 w 1425041"/>
              <a:gd name="connsiteY10" fmla="*/ 40787 h 1600166"/>
              <a:gd name="connsiteX11" fmla="*/ 7721 w 1425041"/>
              <a:gd name="connsiteY11" fmla="*/ 40787 h 1600166"/>
              <a:gd name="connsiteX12" fmla="*/ 30554 w 1425041"/>
              <a:gd name="connsiteY12" fmla="*/ 0 h 1600166"/>
              <a:gd name="connsiteX13" fmla="*/ 977139 w 1425041"/>
              <a:gd name="connsiteY13" fmla="*/ 0 h 160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25041" h="1600166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자유형 39"/>
          <p:cNvSpPr/>
          <p:nvPr/>
        </p:nvSpPr>
        <p:spPr>
          <a:xfrm rot="16200000">
            <a:off x="8409131" y="2438069"/>
            <a:ext cx="1425041" cy="1600166"/>
          </a:xfrm>
          <a:custGeom>
            <a:avLst/>
            <a:gdLst>
              <a:gd name="connsiteX0" fmla="*/ 1425041 w 1425041"/>
              <a:gd name="connsiteY0" fmla="*/ 800083 h 1600166"/>
              <a:gd name="connsiteX1" fmla="*/ 977139 w 1425041"/>
              <a:gd name="connsiteY1" fmla="*/ 1600166 h 1600166"/>
              <a:gd name="connsiteX2" fmla="*/ 30554 w 1425041"/>
              <a:gd name="connsiteY2" fmla="*/ 1600166 h 1600166"/>
              <a:gd name="connsiteX3" fmla="*/ 0 w 1425041"/>
              <a:gd name="connsiteY3" fmla="*/ 1545587 h 1600166"/>
              <a:gd name="connsiteX4" fmla="*/ 57864 w 1425041"/>
              <a:gd name="connsiteY4" fmla="*/ 1545587 h 1600166"/>
              <a:gd name="connsiteX5" fmla="*/ 58713 w 1425041"/>
              <a:gd name="connsiteY5" fmla="*/ 1547104 h 1600166"/>
              <a:gd name="connsiteX6" fmla="*/ 948982 w 1425041"/>
              <a:gd name="connsiteY6" fmla="*/ 1547104 h 1600166"/>
              <a:gd name="connsiteX7" fmla="*/ 1370237 w 1425041"/>
              <a:gd name="connsiteY7" fmla="*/ 794621 h 1600166"/>
              <a:gd name="connsiteX8" fmla="*/ 948982 w 1425041"/>
              <a:gd name="connsiteY8" fmla="*/ 42137 h 1600166"/>
              <a:gd name="connsiteX9" fmla="*/ 105144 w 1425041"/>
              <a:gd name="connsiteY9" fmla="*/ 42137 h 1600166"/>
              <a:gd name="connsiteX10" fmla="*/ 105144 w 1425041"/>
              <a:gd name="connsiteY10" fmla="*/ 40787 h 1600166"/>
              <a:gd name="connsiteX11" fmla="*/ 7721 w 1425041"/>
              <a:gd name="connsiteY11" fmla="*/ 40787 h 1600166"/>
              <a:gd name="connsiteX12" fmla="*/ 30554 w 1425041"/>
              <a:gd name="connsiteY12" fmla="*/ 0 h 1600166"/>
              <a:gd name="connsiteX13" fmla="*/ 977139 w 1425041"/>
              <a:gd name="connsiteY13" fmla="*/ 0 h 160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25041" h="1600166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7842568" y="2698832"/>
            <a:ext cx="1323542" cy="1523891"/>
            <a:chOff x="2168084" y="3125970"/>
            <a:chExt cx="1323542" cy="1523891"/>
          </a:xfrm>
          <a:solidFill>
            <a:schemeClr val="tx2"/>
          </a:solidFill>
        </p:grpSpPr>
        <p:sp>
          <p:nvSpPr>
            <p:cNvPr id="42" name="육각형 41"/>
            <p:cNvSpPr/>
            <p:nvPr/>
          </p:nvSpPr>
          <p:spPr>
            <a:xfrm rot="16200000">
              <a:off x="2067909" y="3226145"/>
              <a:ext cx="1523891" cy="1323542"/>
            </a:xfrm>
            <a:prstGeom prst="hexagon">
              <a:avLst>
                <a:gd name="adj" fmla="val 27991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2231548" y="3703252"/>
              <a:ext cx="1196611" cy="33361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smtClean="0">
                  <a:solidFill>
                    <a:schemeClr val="bg1"/>
                  </a:solidFill>
                </a:rPr>
                <a:t>5. </a:t>
              </a:r>
              <a:r>
                <a:rPr lang="ko-KR" altLang="en-US" sz="1200" b="1" smtClean="0">
                  <a:solidFill>
                    <a:schemeClr val="bg1"/>
                  </a:solidFill>
                </a:rPr>
                <a:t>테스트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4" name="왼쪽 대괄호 43"/>
          <p:cNvSpPr/>
          <p:nvPr/>
        </p:nvSpPr>
        <p:spPr>
          <a:xfrm rot="5400000">
            <a:off x="3692471" y="796963"/>
            <a:ext cx="415274" cy="3097872"/>
          </a:xfrm>
          <a:prstGeom prst="leftBracket">
            <a:avLst>
              <a:gd name="adj" fmla="val 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5" name="왼쪽 대괄호 44"/>
          <p:cNvSpPr/>
          <p:nvPr/>
        </p:nvSpPr>
        <p:spPr>
          <a:xfrm rot="5400000">
            <a:off x="7344675" y="783011"/>
            <a:ext cx="415274" cy="3097872"/>
          </a:xfrm>
          <a:prstGeom prst="leftBracket">
            <a:avLst>
              <a:gd name="adj" fmla="val 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타원 47"/>
          <p:cNvSpPr/>
          <p:nvPr/>
        </p:nvSpPr>
        <p:spPr>
          <a:xfrm>
            <a:off x="3375462" y="1545329"/>
            <a:ext cx="1293019" cy="21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설계 과정</a:t>
            </a:r>
            <a:endParaRPr lang="ko-KR" altLang="en-US" sz="1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47" name="직선 연결선 46"/>
          <p:cNvCxnSpPr/>
          <p:nvPr/>
        </p:nvCxnSpPr>
        <p:spPr>
          <a:xfrm>
            <a:off x="3998397" y="1774020"/>
            <a:ext cx="1" cy="360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/>
          <p:cNvGrpSpPr/>
          <p:nvPr/>
        </p:nvGrpSpPr>
        <p:grpSpPr>
          <a:xfrm>
            <a:off x="9316646" y="2698833"/>
            <a:ext cx="1323542" cy="1523891"/>
            <a:chOff x="2168084" y="3125970"/>
            <a:chExt cx="1323542" cy="1523891"/>
          </a:xfrm>
          <a:solidFill>
            <a:schemeClr val="tx2"/>
          </a:solidFill>
        </p:grpSpPr>
        <p:sp>
          <p:nvSpPr>
            <p:cNvPr id="49" name="육각형 48"/>
            <p:cNvSpPr/>
            <p:nvPr/>
          </p:nvSpPr>
          <p:spPr>
            <a:xfrm rot="16200000">
              <a:off x="2067909" y="3226145"/>
              <a:ext cx="1523891" cy="1323542"/>
            </a:xfrm>
            <a:prstGeom prst="hexagon">
              <a:avLst>
                <a:gd name="adj" fmla="val 27991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2240759" y="3594239"/>
              <a:ext cx="1196611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smtClean="0">
                  <a:solidFill>
                    <a:schemeClr val="bg1"/>
                  </a:solidFill>
                </a:rPr>
                <a:t>5. </a:t>
              </a:r>
              <a:r>
                <a:rPr lang="ko-KR" altLang="en-US" sz="1200" b="1" smtClean="0">
                  <a:solidFill>
                    <a:schemeClr val="bg1"/>
                  </a:solidFill>
                </a:rPr>
                <a:t>최종 통합 </a:t>
              </a:r>
              <a:endParaRPr lang="en-US" altLang="ko-KR" sz="1200" b="1" smtClean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b="1" smtClean="0">
                  <a:solidFill>
                    <a:schemeClr val="bg1"/>
                  </a:solidFill>
                </a:rPr>
                <a:t>(</a:t>
              </a:r>
              <a:r>
                <a:rPr lang="ko-KR" altLang="en-US" sz="1200" b="1" smtClean="0">
                  <a:solidFill>
                    <a:schemeClr val="bg1"/>
                  </a:solidFill>
                </a:rPr>
                <a:t>도메인 추가</a:t>
              </a:r>
              <a:r>
                <a:rPr lang="en-US" altLang="ko-KR" sz="1200" b="1" smtClean="0">
                  <a:solidFill>
                    <a:schemeClr val="bg1"/>
                  </a:solidFill>
                </a:rPr>
                <a:t>)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4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374991" y="203202"/>
            <a:ext cx="8062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UML</a:t>
            </a:r>
            <a:endParaRPr lang="ko-KR" altLang="en-US" sz="3200" b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161" y="722112"/>
            <a:ext cx="9559450" cy="5348584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1634788" y="864524"/>
            <a:ext cx="5397779" cy="4475018"/>
            <a:chOff x="1634788" y="864524"/>
            <a:chExt cx="5397779" cy="4475018"/>
          </a:xfrm>
        </p:grpSpPr>
        <p:sp>
          <p:nvSpPr>
            <p:cNvPr id="10" name="직사각형 9"/>
            <p:cNvSpPr/>
            <p:nvPr/>
          </p:nvSpPr>
          <p:spPr>
            <a:xfrm>
              <a:off x="5769032" y="864524"/>
              <a:ext cx="1263535" cy="532014"/>
            </a:xfrm>
            <a:prstGeom prst="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634788" y="4807528"/>
              <a:ext cx="1263535" cy="532014"/>
            </a:xfrm>
            <a:prstGeom prst="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550130" y="4444332"/>
              <a:ext cx="1263535" cy="532014"/>
            </a:xfrm>
            <a:prstGeom prst="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216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374991" y="203202"/>
            <a:ext cx="8062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ERD</a:t>
            </a:r>
            <a:endParaRPr lang="ko-KR" altLang="en-US" sz="3200" b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221" y="675104"/>
            <a:ext cx="8728060" cy="5471508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1449865" y="675104"/>
            <a:ext cx="7652571" cy="4312532"/>
            <a:chOff x="1449865" y="675104"/>
            <a:chExt cx="7652571" cy="4312532"/>
          </a:xfrm>
        </p:grpSpPr>
        <p:sp>
          <p:nvSpPr>
            <p:cNvPr id="3" name="직사각형 2"/>
            <p:cNvSpPr/>
            <p:nvPr/>
          </p:nvSpPr>
          <p:spPr>
            <a:xfrm>
              <a:off x="1530221" y="675104"/>
              <a:ext cx="1636928" cy="2366045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449865" y="3258475"/>
              <a:ext cx="1442964" cy="1729161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728720" y="696558"/>
              <a:ext cx="1373716" cy="2246147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921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839" y="1209341"/>
            <a:ext cx="2304362" cy="172827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741" y="1088669"/>
            <a:ext cx="2209545" cy="154115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959" y="2963406"/>
            <a:ext cx="1963298" cy="98164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23" y="547534"/>
            <a:ext cx="2421065" cy="242106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6" t="27872" r="27063" b="31587"/>
          <a:stretch/>
        </p:blipFill>
        <p:spPr>
          <a:xfrm>
            <a:off x="600063" y="2543647"/>
            <a:ext cx="2329841" cy="140140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777" y="1025512"/>
            <a:ext cx="1717439" cy="1717439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91" y="2545871"/>
            <a:ext cx="3021974" cy="1537496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989" y="5589122"/>
            <a:ext cx="1621791" cy="91225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277" y="4567936"/>
            <a:ext cx="1620504" cy="161574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983" y="5321265"/>
            <a:ext cx="862415" cy="86241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425" y="5321265"/>
            <a:ext cx="916429" cy="916429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172" y="4528981"/>
            <a:ext cx="1943371" cy="62873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212928" y="428109"/>
            <a:ext cx="127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F</a:t>
            </a:r>
            <a:r>
              <a:rPr lang="en-US" altLang="ko-KR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RONT</a:t>
            </a:r>
            <a:endParaRPr lang="ko-KR" altLang="en-US" sz="20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608352" y="343711"/>
            <a:ext cx="127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BACK</a:t>
            </a:r>
            <a:endParaRPr lang="ko-KR" altLang="en-US" sz="20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378278" y="4069675"/>
            <a:ext cx="127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API</a:t>
            </a:r>
            <a:endParaRPr lang="ko-KR" altLang="en-US" sz="20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784872" y="4002832"/>
            <a:ext cx="127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TOOL</a:t>
            </a:r>
            <a:endParaRPr lang="ko-KR" altLang="en-US" sz="20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341" y="4469785"/>
            <a:ext cx="1088478" cy="120546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257" y="4528981"/>
            <a:ext cx="1090537" cy="109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77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오각형 35"/>
          <p:cNvSpPr/>
          <p:nvPr/>
        </p:nvSpPr>
        <p:spPr>
          <a:xfrm>
            <a:off x="283029" y="2404292"/>
            <a:ext cx="9610530" cy="1996751"/>
          </a:xfrm>
          <a:prstGeom prst="homePlate">
            <a:avLst/>
          </a:prstGeom>
          <a:solidFill>
            <a:srgbClr val="00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3435808" y="2957118"/>
            <a:ext cx="64577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mtClean="0">
                <a:solidFill>
                  <a:schemeClr val="bg1"/>
                </a:solidFill>
                <a:latin typeface="+mj-lt"/>
              </a:rPr>
              <a:t>4.</a:t>
            </a:r>
            <a:r>
              <a:rPr lang="ko-KR" altLang="en-US" sz="5400" smtClean="0"/>
              <a:t> </a:t>
            </a:r>
            <a:r>
              <a:rPr lang="ko-KR" altLang="en-US" sz="5400" smtClean="0">
                <a:solidFill>
                  <a:schemeClr val="bg1"/>
                </a:solidFill>
              </a:rPr>
              <a:t>주요 기능 시연</a:t>
            </a:r>
          </a:p>
          <a:p>
            <a:endParaRPr lang="ko-KR" altLang="en-US" sz="54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7179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234" y="951293"/>
            <a:ext cx="8649304" cy="42088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34788" y="5328138"/>
            <a:ext cx="8880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도메인 주소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4"/>
              </a:rPr>
              <a:t>https://triponplan.ga</a:t>
            </a:r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smtClean="0"/>
              <a:t>아이디</a:t>
            </a:r>
            <a:r>
              <a:rPr lang="en-US" altLang="ko-KR" dirty="0" smtClean="0"/>
              <a:t>: user222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: 1111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435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666" y="846191"/>
            <a:ext cx="9700439" cy="415677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634788" y="5328138"/>
            <a:ext cx="8880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도메인 주소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4"/>
              </a:rPr>
              <a:t>https://triponplan.ga</a:t>
            </a:r>
            <a:r>
              <a:rPr lang="en-US" altLang="ko-KR" dirty="0" smtClean="0"/>
              <a:t>/admin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 smtClean="0"/>
              <a:t>아이디</a:t>
            </a:r>
            <a:r>
              <a:rPr lang="en-US" altLang="ko-KR" dirty="0" smtClean="0"/>
              <a:t>: manage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: 1111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458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오각형 35"/>
          <p:cNvSpPr/>
          <p:nvPr/>
        </p:nvSpPr>
        <p:spPr>
          <a:xfrm>
            <a:off x="283029" y="2404292"/>
            <a:ext cx="9610530" cy="1996751"/>
          </a:xfrm>
          <a:prstGeom prst="homePlate">
            <a:avLst/>
          </a:prstGeom>
          <a:solidFill>
            <a:srgbClr val="00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2469157" y="2957118"/>
            <a:ext cx="81283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mtClean="0">
                <a:solidFill>
                  <a:schemeClr val="bg1"/>
                </a:solidFill>
                <a:latin typeface="+mj-lt"/>
              </a:rPr>
              <a:t>5. </a:t>
            </a:r>
            <a:r>
              <a:rPr lang="ko-KR" altLang="en-US" sz="5400" smtClean="0">
                <a:solidFill>
                  <a:schemeClr val="bg1"/>
                </a:solidFill>
              </a:rPr>
              <a:t>팀원 소개 및 후기</a:t>
            </a:r>
          </a:p>
          <a:p>
            <a:endParaRPr lang="ko-KR" altLang="en-US" sz="54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8671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326154" y="258145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r>
                <a:rPr lang="en-US" altLang="ko-KR" sz="3200" kern="0" smtClean="0">
                  <a:ln w="254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50800" sx="1000" sy="1000" algn="ctr" rotWithShape="0">
                      <a:srgbClr val="000000"/>
                    </a:outerShdw>
                  </a:effectLst>
                </a:rPr>
                <a:t>contents</a:t>
              </a:r>
              <a:endParaRPr lang="en-US" altLang="ko-KR" sz="3200" kern="0" dirty="0">
                <a:ln w="254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sx="1000" sy="1000" algn="ctr" rotWithShape="0">
                    <a:srgbClr val="000000"/>
                  </a:outerShdw>
                </a:effectLst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247961" y="3114849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/>
              <a:t>프로젝트 소개</a:t>
            </a:r>
            <a:endParaRPr lang="ko-KR" altLang="en-US" sz="2000"/>
          </a:p>
        </p:txBody>
      </p:sp>
      <p:sp>
        <p:nvSpPr>
          <p:cNvPr id="36" name="TextBox 35"/>
          <p:cNvSpPr txBox="1"/>
          <p:nvPr/>
        </p:nvSpPr>
        <p:spPr>
          <a:xfrm>
            <a:off x="3233944" y="3125625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/>
              <a:t>개발 일정</a:t>
            </a:r>
            <a:endParaRPr lang="ko-KR" altLang="en-US" sz="2000"/>
          </a:p>
        </p:txBody>
      </p:sp>
      <p:sp>
        <p:nvSpPr>
          <p:cNvPr id="37" name="TextBox 36"/>
          <p:cNvSpPr txBox="1"/>
          <p:nvPr/>
        </p:nvSpPr>
        <p:spPr>
          <a:xfrm>
            <a:off x="4937164" y="2989157"/>
            <a:ext cx="17363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/>
              <a:t>설계 과정 및 </a:t>
            </a:r>
            <a:endParaRPr lang="en-US" altLang="ko-KR" sz="2000" smtClean="0"/>
          </a:p>
          <a:p>
            <a:r>
              <a:rPr lang="ko-KR" altLang="en-US" sz="2000" smtClean="0"/>
              <a:t>개발 환경</a:t>
            </a:r>
            <a:endParaRPr lang="ko-KR" altLang="en-US" sz="2000"/>
          </a:p>
        </p:txBody>
      </p:sp>
      <p:sp>
        <p:nvSpPr>
          <p:cNvPr id="38" name="TextBox 37"/>
          <p:cNvSpPr txBox="1"/>
          <p:nvPr/>
        </p:nvSpPr>
        <p:spPr>
          <a:xfrm>
            <a:off x="6713182" y="3080634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/>
              <a:t>주요 기능 시연</a:t>
            </a:r>
            <a:endParaRPr lang="ko-KR" altLang="en-US" sz="2000"/>
          </a:p>
        </p:txBody>
      </p:sp>
      <p:sp>
        <p:nvSpPr>
          <p:cNvPr id="39" name="TextBox 38"/>
          <p:cNvSpPr txBox="1"/>
          <p:nvPr/>
        </p:nvSpPr>
        <p:spPr>
          <a:xfrm>
            <a:off x="8771129" y="3023664"/>
            <a:ext cx="17363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/>
              <a:t>팀원 소개 및 </a:t>
            </a:r>
            <a:endParaRPr lang="en-US" altLang="ko-KR" sz="2000" smtClean="0"/>
          </a:p>
          <a:p>
            <a:r>
              <a:rPr lang="ko-KR" altLang="en-US" sz="2000" smtClean="0"/>
              <a:t>후기</a:t>
            </a:r>
            <a:endParaRPr lang="ko-KR" altLang="en-US" sz="200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xmlns="" id="{12B090C5-22A3-7EEB-CD5D-F14775A3E13F}"/>
              </a:ext>
            </a:extLst>
          </p:cNvPr>
          <p:cNvGrpSpPr/>
          <p:nvPr/>
        </p:nvGrpSpPr>
        <p:grpSpPr>
          <a:xfrm>
            <a:off x="1249171" y="2408459"/>
            <a:ext cx="3474230" cy="1771631"/>
            <a:chOff x="1169759" y="2653068"/>
            <a:chExt cx="3474230" cy="1771631"/>
          </a:xfrm>
        </p:grpSpPr>
        <p:sp>
          <p:nvSpPr>
            <p:cNvPr id="64" name="원호 63">
              <a:extLst>
                <a:ext uri="{FF2B5EF4-FFF2-40B4-BE49-F238E27FC236}">
                  <a16:creationId xmlns:a16="http://schemas.microsoft.com/office/drawing/2014/main" xmlns="" id="{FA22D174-601A-DAD5-8C63-69AE732D24B2}"/>
                </a:ext>
              </a:extLst>
            </p:cNvPr>
            <p:cNvSpPr/>
            <p:nvPr/>
          </p:nvSpPr>
          <p:spPr>
            <a:xfrm rot="16200000">
              <a:off x="1169760" y="2661861"/>
              <a:ext cx="288925" cy="288925"/>
            </a:xfrm>
            <a:prstGeom prst="arc">
              <a:avLst>
                <a:gd name="adj1" fmla="val 16200000"/>
                <a:gd name="adj2" fmla="val 117151"/>
              </a:avLst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A5FFFBCA-80C2-4045-9ECA-EACC3A54E5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4222" y="2662610"/>
              <a:ext cx="1152000" cy="709"/>
            </a:xfrm>
            <a:prstGeom prst="line">
              <a:avLst/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xmlns="" id="{947B747F-E34B-CC2C-FCA1-8E781FCEF363}"/>
                </a:ext>
              </a:extLst>
            </p:cNvPr>
            <p:cNvCxnSpPr>
              <a:cxnSpLocks/>
              <a:endCxn id="67" idx="2"/>
            </p:cNvCxnSpPr>
            <p:nvPr/>
          </p:nvCxnSpPr>
          <p:spPr>
            <a:xfrm>
              <a:off x="1169761" y="2806324"/>
              <a:ext cx="53" cy="1469233"/>
            </a:xfrm>
            <a:prstGeom prst="line">
              <a:avLst/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원호 66">
              <a:extLst>
                <a:ext uri="{FF2B5EF4-FFF2-40B4-BE49-F238E27FC236}">
                  <a16:creationId xmlns:a16="http://schemas.microsoft.com/office/drawing/2014/main" xmlns="" id="{BCD3781B-AC32-8DE0-3665-EF4B8DBF4AD8}"/>
                </a:ext>
              </a:extLst>
            </p:cNvPr>
            <p:cNvSpPr/>
            <p:nvPr/>
          </p:nvSpPr>
          <p:spPr>
            <a:xfrm rot="10800000">
              <a:off x="1169759" y="4135063"/>
              <a:ext cx="288925" cy="288925"/>
            </a:xfrm>
            <a:prstGeom prst="arc">
              <a:avLst>
                <a:gd name="adj1" fmla="val 16200000"/>
                <a:gd name="adj2" fmla="val 94459"/>
              </a:avLst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xmlns="" id="{ADDB2837-BF94-DBB6-DFD4-8D57BCA7F1F6}"/>
                </a:ext>
              </a:extLst>
            </p:cNvPr>
            <p:cNvCxnSpPr>
              <a:cxnSpLocks/>
              <a:endCxn id="69" idx="2"/>
            </p:cNvCxnSpPr>
            <p:nvPr/>
          </p:nvCxnSpPr>
          <p:spPr>
            <a:xfrm flipV="1">
              <a:off x="1314222" y="4423857"/>
              <a:ext cx="1453532" cy="842"/>
            </a:xfrm>
            <a:prstGeom prst="line">
              <a:avLst/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원호 68">
              <a:extLst>
                <a:ext uri="{FF2B5EF4-FFF2-40B4-BE49-F238E27FC236}">
                  <a16:creationId xmlns:a16="http://schemas.microsoft.com/office/drawing/2014/main" xmlns="" id="{04465F30-51F7-6E3C-202A-92A3033FACC0}"/>
                </a:ext>
              </a:extLst>
            </p:cNvPr>
            <p:cNvSpPr/>
            <p:nvPr/>
          </p:nvSpPr>
          <p:spPr>
            <a:xfrm rot="5400000">
              <a:off x="2629419" y="413506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xmlns="" id="{3B2DBD5D-4589-A364-A205-FA88D7539FD3}"/>
                </a:ext>
              </a:extLst>
            </p:cNvPr>
            <p:cNvCxnSpPr>
              <a:cxnSpLocks/>
              <a:stCxn id="69" idx="0"/>
              <a:endCxn id="71" idx="0"/>
            </p:cNvCxnSpPr>
            <p:nvPr/>
          </p:nvCxnSpPr>
          <p:spPr>
            <a:xfrm flipV="1">
              <a:off x="2915684" y="2779300"/>
              <a:ext cx="255481" cy="1527818"/>
            </a:xfrm>
            <a:prstGeom prst="line">
              <a:avLst/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원호 70">
              <a:extLst>
                <a:ext uri="{FF2B5EF4-FFF2-40B4-BE49-F238E27FC236}">
                  <a16:creationId xmlns:a16="http://schemas.microsoft.com/office/drawing/2014/main" xmlns="" id="{7140AD7B-2175-6936-C6D9-A0FDE0351739}"/>
                </a:ext>
              </a:extLst>
            </p:cNvPr>
            <p:cNvSpPr/>
            <p:nvPr/>
          </p:nvSpPr>
          <p:spPr>
            <a:xfrm rot="16200000">
              <a:off x="3170010" y="265306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xmlns="" id="{137DEB41-A804-1F56-8805-DDEAA26432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7294" y="2654577"/>
              <a:ext cx="1326695" cy="804"/>
            </a:xfrm>
            <a:prstGeom prst="line">
              <a:avLst/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xmlns="" id="{91F3D949-C740-FF6D-0E9C-C90BDCCF67FA}"/>
              </a:ext>
            </a:extLst>
          </p:cNvPr>
          <p:cNvGrpSpPr/>
          <p:nvPr/>
        </p:nvGrpSpPr>
        <p:grpSpPr>
          <a:xfrm>
            <a:off x="3113374" y="2429966"/>
            <a:ext cx="3329767" cy="1771631"/>
            <a:chOff x="3170010" y="2649228"/>
            <a:chExt cx="3329767" cy="1771631"/>
          </a:xfrm>
        </p:grpSpPr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36AF9DDF-234C-BE1D-2AF1-C665FCE68FA0}"/>
                </a:ext>
              </a:extLst>
            </p:cNvPr>
            <p:cNvCxnSpPr>
              <a:cxnSpLocks/>
              <a:endCxn id="60" idx="2"/>
            </p:cNvCxnSpPr>
            <p:nvPr/>
          </p:nvCxnSpPr>
          <p:spPr>
            <a:xfrm flipV="1">
              <a:off x="3170010" y="4420017"/>
              <a:ext cx="1453532" cy="842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원호 59">
              <a:extLst>
                <a:ext uri="{FF2B5EF4-FFF2-40B4-BE49-F238E27FC236}">
                  <a16:creationId xmlns:a16="http://schemas.microsoft.com/office/drawing/2014/main" xmlns="" id="{9C89F989-2599-5D80-84C8-45B51A5A4AFD}"/>
                </a:ext>
              </a:extLst>
            </p:cNvPr>
            <p:cNvSpPr/>
            <p:nvPr/>
          </p:nvSpPr>
          <p:spPr>
            <a:xfrm rot="5400000">
              <a:off x="4485207" y="413122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xmlns="" id="{1056AAE6-FBC3-A64E-1859-611DA011908D}"/>
                </a:ext>
              </a:extLst>
            </p:cNvPr>
            <p:cNvCxnSpPr>
              <a:cxnSpLocks/>
              <a:stCxn id="60" idx="0"/>
              <a:endCxn id="62" idx="0"/>
            </p:cNvCxnSpPr>
            <p:nvPr/>
          </p:nvCxnSpPr>
          <p:spPr>
            <a:xfrm flipV="1">
              <a:off x="4771472" y="2775460"/>
              <a:ext cx="255481" cy="1527818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xmlns="" id="{24AB1E99-A498-9DCD-30D0-68EDB60C9DDA}"/>
                </a:ext>
              </a:extLst>
            </p:cNvPr>
            <p:cNvSpPr/>
            <p:nvPr/>
          </p:nvSpPr>
          <p:spPr>
            <a:xfrm rot="16200000">
              <a:off x="5025798" y="264922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xmlns="" id="{5268EBFE-6F1F-61B2-9E47-462C9EA48A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3082" y="2650737"/>
              <a:ext cx="1326695" cy="804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A2C2CBBC-9A43-C00E-2EC6-D5ACBB6DB21C}"/>
              </a:ext>
            </a:extLst>
          </p:cNvPr>
          <p:cNvGrpSpPr/>
          <p:nvPr/>
        </p:nvGrpSpPr>
        <p:grpSpPr>
          <a:xfrm>
            <a:off x="4998306" y="2409301"/>
            <a:ext cx="3329767" cy="1771631"/>
            <a:chOff x="5025798" y="2645388"/>
            <a:chExt cx="3329767" cy="1771631"/>
          </a:xfrm>
        </p:grpSpPr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xmlns="" id="{DD687634-2323-FB8A-07D3-905C6155BF13}"/>
                </a:ext>
              </a:extLst>
            </p:cNvPr>
            <p:cNvCxnSpPr>
              <a:cxnSpLocks/>
              <a:endCxn id="55" idx="2"/>
            </p:cNvCxnSpPr>
            <p:nvPr/>
          </p:nvCxnSpPr>
          <p:spPr>
            <a:xfrm flipV="1">
              <a:off x="5025798" y="4416177"/>
              <a:ext cx="1453532" cy="842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원호 54">
              <a:extLst>
                <a:ext uri="{FF2B5EF4-FFF2-40B4-BE49-F238E27FC236}">
                  <a16:creationId xmlns:a16="http://schemas.microsoft.com/office/drawing/2014/main" xmlns="" id="{961AF612-773A-451D-E31A-E7E43AA6BC87}"/>
                </a:ext>
              </a:extLst>
            </p:cNvPr>
            <p:cNvSpPr/>
            <p:nvPr/>
          </p:nvSpPr>
          <p:spPr>
            <a:xfrm rot="5400000">
              <a:off x="6340995" y="412738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xmlns="" id="{28BBFD7C-D7D1-F992-5EB8-4FE3E3F335DC}"/>
                </a:ext>
              </a:extLst>
            </p:cNvPr>
            <p:cNvCxnSpPr>
              <a:cxnSpLocks/>
              <a:stCxn id="55" idx="0"/>
              <a:endCxn id="57" idx="0"/>
            </p:cNvCxnSpPr>
            <p:nvPr/>
          </p:nvCxnSpPr>
          <p:spPr>
            <a:xfrm flipV="1">
              <a:off x="6627260" y="2771620"/>
              <a:ext cx="255481" cy="1527818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원호 56">
              <a:extLst>
                <a:ext uri="{FF2B5EF4-FFF2-40B4-BE49-F238E27FC236}">
                  <a16:creationId xmlns:a16="http://schemas.microsoft.com/office/drawing/2014/main" xmlns="" id="{5ED29F09-7FA7-FE90-DFB8-CF5FD096637C}"/>
                </a:ext>
              </a:extLst>
            </p:cNvPr>
            <p:cNvSpPr/>
            <p:nvPr/>
          </p:nvSpPr>
          <p:spPr>
            <a:xfrm rot="16200000">
              <a:off x="6881586" y="264538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4B6547A6-AC97-B355-9F42-0A622AB881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28870" y="2646897"/>
              <a:ext cx="1326695" cy="804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xmlns="" id="{901460A5-917F-DDAE-7990-F2F311F00991}"/>
              </a:ext>
            </a:extLst>
          </p:cNvPr>
          <p:cNvGrpSpPr/>
          <p:nvPr/>
        </p:nvGrpSpPr>
        <p:grpSpPr>
          <a:xfrm>
            <a:off x="6846854" y="2398749"/>
            <a:ext cx="2144713" cy="1771631"/>
            <a:chOff x="6997755" y="2075490"/>
            <a:chExt cx="2144713" cy="1771631"/>
          </a:xfrm>
        </p:grpSpPr>
        <p:sp>
          <p:nvSpPr>
            <p:cNvPr id="50" name="원호 49">
              <a:extLst>
                <a:ext uri="{FF2B5EF4-FFF2-40B4-BE49-F238E27FC236}">
                  <a16:creationId xmlns:a16="http://schemas.microsoft.com/office/drawing/2014/main" xmlns="" id="{6CA7B645-6E06-C24F-414B-812DF1893B6E}"/>
                </a:ext>
              </a:extLst>
            </p:cNvPr>
            <p:cNvSpPr/>
            <p:nvPr/>
          </p:nvSpPr>
          <p:spPr>
            <a:xfrm rot="16200000">
              <a:off x="8853543" y="2075490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xmlns="" id="{6E07805A-EB75-A822-C801-8FDD54003A87}"/>
                </a:ext>
              </a:extLst>
            </p:cNvPr>
            <p:cNvCxnSpPr>
              <a:cxnSpLocks/>
              <a:endCxn id="52" idx="2"/>
            </p:cNvCxnSpPr>
            <p:nvPr/>
          </p:nvCxnSpPr>
          <p:spPr>
            <a:xfrm flipV="1">
              <a:off x="6997755" y="3846279"/>
              <a:ext cx="1453532" cy="842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원호 51">
              <a:extLst>
                <a:ext uri="{FF2B5EF4-FFF2-40B4-BE49-F238E27FC236}">
                  <a16:creationId xmlns:a16="http://schemas.microsoft.com/office/drawing/2014/main" xmlns="" id="{CA5381BF-8E35-E9BD-F365-A572A9E2217C}"/>
                </a:ext>
              </a:extLst>
            </p:cNvPr>
            <p:cNvSpPr/>
            <p:nvPr/>
          </p:nvSpPr>
          <p:spPr>
            <a:xfrm rot="5400000">
              <a:off x="8312952" y="3557484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xmlns="" id="{FD3AFEA2-5613-98FB-D2D6-AED6D7F4C15B}"/>
                </a:ext>
              </a:extLst>
            </p:cNvPr>
            <p:cNvCxnSpPr>
              <a:cxnSpLocks/>
              <a:stCxn id="52" idx="0"/>
              <a:endCxn id="50" idx="0"/>
            </p:cNvCxnSpPr>
            <p:nvPr/>
          </p:nvCxnSpPr>
          <p:spPr>
            <a:xfrm flipV="1">
              <a:off x="8599217" y="2201722"/>
              <a:ext cx="255481" cy="1527818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4C6F4D05-8DBF-B39B-DD56-7CC2FFC3C620}"/>
              </a:ext>
            </a:extLst>
          </p:cNvPr>
          <p:cNvGrpSpPr/>
          <p:nvPr/>
        </p:nvGrpSpPr>
        <p:grpSpPr>
          <a:xfrm rot="10800000">
            <a:off x="8919043" y="2406775"/>
            <a:ext cx="1597995" cy="1762838"/>
            <a:chOff x="10625816" y="4555975"/>
            <a:chExt cx="1597995" cy="1762838"/>
          </a:xfrm>
        </p:grpSpPr>
        <p:sp>
          <p:nvSpPr>
            <p:cNvPr id="45" name="원호 44">
              <a:extLst>
                <a:ext uri="{FF2B5EF4-FFF2-40B4-BE49-F238E27FC236}">
                  <a16:creationId xmlns:a16="http://schemas.microsoft.com/office/drawing/2014/main" xmlns="" id="{04CA4574-AF23-299D-BE06-E430D35E4C22}"/>
                </a:ext>
              </a:extLst>
            </p:cNvPr>
            <p:cNvSpPr/>
            <p:nvPr/>
          </p:nvSpPr>
          <p:spPr>
            <a:xfrm rot="16200000">
              <a:off x="10625817" y="4555975"/>
              <a:ext cx="288925" cy="288925"/>
            </a:xfrm>
            <a:prstGeom prst="arc">
              <a:avLst>
                <a:gd name="adj1" fmla="val 16200000"/>
                <a:gd name="adj2" fmla="val 117151"/>
              </a:avLst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E513A8F4-6FE3-28FA-9596-F801C1A56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0279" y="4556724"/>
              <a:ext cx="1152000" cy="709"/>
            </a:xfrm>
            <a:prstGeom prst="line">
              <a:avLst/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788CF8C6-F5FA-2792-5542-D68B20D54DBB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>
              <a:off x="10625818" y="4700438"/>
              <a:ext cx="53" cy="1469233"/>
            </a:xfrm>
            <a:prstGeom prst="line">
              <a:avLst/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원호 47">
              <a:extLst>
                <a:ext uri="{FF2B5EF4-FFF2-40B4-BE49-F238E27FC236}">
                  <a16:creationId xmlns:a16="http://schemas.microsoft.com/office/drawing/2014/main" xmlns="" id="{0397A0D4-C66D-7106-E049-06FE82FB376B}"/>
                </a:ext>
              </a:extLst>
            </p:cNvPr>
            <p:cNvSpPr/>
            <p:nvPr/>
          </p:nvSpPr>
          <p:spPr>
            <a:xfrm rot="10800000">
              <a:off x="10625816" y="6029177"/>
              <a:ext cx="288925" cy="288925"/>
            </a:xfrm>
            <a:prstGeom prst="arc">
              <a:avLst>
                <a:gd name="adj1" fmla="val 16200000"/>
                <a:gd name="adj2" fmla="val 94459"/>
              </a:avLst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xmlns="" id="{BFA0C71D-9EA8-DE2F-CEC2-FE5575E337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0279" y="6317971"/>
              <a:ext cx="1453532" cy="842"/>
            </a:xfrm>
            <a:prstGeom prst="line">
              <a:avLst/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타원 88">
            <a:extLst>
              <a:ext uri="{FF2B5EF4-FFF2-40B4-BE49-F238E27FC236}">
                <a16:creationId xmlns:a16="http://schemas.microsoft.com/office/drawing/2014/main" xmlns="" id="{C0A72F47-D386-D7CA-D989-3537229AB75C}"/>
              </a:ext>
            </a:extLst>
          </p:cNvPr>
          <p:cNvSpPr/>
          <p:nvPr/>
        </p:nvSpPr>
        <p:spPr>
          <a:xfrm>
            <a:off x="2431680" y="2280083"/>
            <a:ext cx="255482" cy="255482"/>
          </a:xfrm>
          <a:prstGeom prst="ellipse">
            <a:avLst/>
          </a:prstGeom>
          <a:solidFill>
            <a:srgbClr val="F77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xmlns="" id="{0C4762CB-D2B0-2059-BCA5-26B9EDA4C6D4}"/>
              </a:ext>
            </a:extLst>
          </p:cNvPr>
          <p:cNvSpPr/>
          <p:nvPr/>
        </p:nvSpPr>
        <p:spPr>
          <a:xfrm>
            <a:off x="3041509" y="4041564"/>
            <a:ext cx="255482" cy="255482"/>
          </a:xfrm>
          <a:prstGeom prst="ellipse">
            <a:avLst/>
          </a:prstGeom>
          <a:solidFill>
            <a:srgbClr val="C9C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xmlns="" id="{514D9F52-9001-F6AD-AADD-539039FE5BCB}"/>
              </a:ext>
            </a:extLst>
          </p:cNvPr>
          <p:cNvSpPr/>
          <p:nvPr/>
        </p:nvSpPr>
        <p:spPr>
          <a:xfrm>
            <a:off x="4888013" y="4025150"/>
            <a:ext cx="255482" cy="255482"/>
          </a:xfrm>
          <a:prstGeom prst="ellipse">
            <a:avLst/>
          </a:prstGeom>
          <a:solidFill>
            <a:srgbClr val="C9C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xmlns="" id="{FC998376-055B-CDB2-4C20-79DBA2F972DD}"/>
              </a:ext>
            </a:extLst>
          </p:cNvPr>
          <p:cNvSpPr/>
          <p:nvPr/>
        </p:nvSpPr>
        <p:spPr>
          <a:xfrm>
            <a:off x="6733559" y="4040413"/>
            <a:ext cx="255482" cy="255482"/>
          </a:xfrm>
          <a:prstGeom prst="ellipse">
            <a:avLst/>
          </a:prstGeom>
          <a:solidFill>
            <a:srgbClr val="C9C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xmlns="" id="{90069EE9-1A24-FE95-F307-D7DEB28CF612}"/>
              </a:ext>
            </a:extLst>
          </p:cNvPr>
          <p:cNvSpPr/>
          <p:nvPr/>
        </p:nvSpPr>
        <p:spPr>
          <a:xfrm>
            <a:off x="8830382" y="2274397"/>
            <a:ext cx="255482" cy="255482"/>
          </a:xfrm>
          <a:prstGeom prst="ellipse">
            <a:avLst/>
          </a:prstGeom>
          <a:solidFill>
            <a:srgbClr val="F77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5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95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모서리가 둥근 직사각형 42"/>
          <p:cNvSpPr/>
          <p:nvPr/>
        </p:nvSpPr>
        <p:spPr>
          <a:xfrm>
            <a:off x="892388" y="2401616"/>
            <a:ext cx="1420353" cy="2571893"/>
          </a:xfrm>
          <a:prstGeom prst="roundRect">
            <a:avLst/>
          </a:prstGeom>
          <a:solidFill>
            <a:srgbClr val="FF8E15"/>
          </a:solidFill>
          <a:ln>
            <a:solidFill>
              <a:srgbClr val="FF8E1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017724" y="2727021"/>
            <a:ext cx="1169679" cy="109095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2386253" y="2401616"/>
            <a:ext cx="1420353" cy="2571893"/>
          </a:xfrm>
          <a:prstGeom prst="roundRect">
            <a:avLst/>
          </a:prstGeom>
          <a:solidFill>
            <a:srgbClr val="19558C"/>
          </a:solidFill>
          <a:ln>
            <a:solidFill>
              <a:srgbClr val="19558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2511589" y="2727021"/>
            <a:ext cx="1169679" cy="1090953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2298026" y="4148227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부팀장 김도형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3880539" y="2401616"/>
            <a:ext cx="1420353" cy="2571893"/>
          </a:xfrm>
          <a:prstGeom prst="roundRect">
            <a:avLst/>
          </a:prstGeom>
          <a:solidFill>
            <a:srgbClr val="FF8E15"/>
          </a:solidFill>
          <a:ln>
            <a:solidFill>
              <a:srgbClr val="FF8E1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4005875" y="2727021"/>
            <a:ext cx="1169679" cy="1090953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5374729" y="2401616"/>
            <a:ext cx="1420353" cy="2571893"/>
          </a:xfrm>
          <a:prstGeom prst="roundRect">
            <a:avLst/>
          </a:prstGeom>
          <a:solidFill>
            <a:srgbClr val="19558C"/>
          </a:solidFill>
          <a:ln>
            <a:solidFill>
              <a:srgbClr val="19558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5500065" y="2727021"/>
            <a:ext cx="1169679" cy="1090953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6861935" y="2401616"/>
            <a:ext cx="1420353" cy="2571893"/>
          </a:xfrm>
          <a:prstGeom prst="roundRect">
            <a:avLst/>
          </a:prstGeom>
          <a:solidFill>
            <a:srgbClr val="FF8E15"/>
          </a:solidFill>
          <a:ln>
            <a:solidFill>
              <a:srgbClr val="FF8E1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6987271" y="2727021"/>
            <a:ext cx="1169679" cy="1090953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8356274" y="2401616"/>
            <a:ext cx="1420353" cy="2571893"/>
          </a:xfrm>
          <a:prstGeom prst="roundRect">
            <a:avLst/>
          </a:prstGeom>
          <a:solidFill>
            <a:srgbClr val="19558C"/>
          </a:solidFill>
          <a:ln>
            <a:solidFill>
              <a:srgbClr val="19558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8481610" y="2727021"/>
            <a:ext cx="1169679" cy="1090953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9850613" y="2403462"/>
            <a:ext cx="1420353" cy="2571893"/>
          </a:xfrm>
          <a:prstGeom prst="roundRect">
            <a:avLst/>
          </a:prstGeom>
          <a:solidFill>
            <a:srgbClr val="FF8E15"/>
          </a:solidFill>
          <a:ln>
            <a:solidFill>
              <a:srgbClr val="FF8E1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9975949" y="2728867"/>
            <a:ext cx="1169679" cy="1090953"/>
          </a:xfrm>
          <a:prstGeom prst="ellipse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897689" y="4143379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팀장 김예지 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901935" y="4143379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팀원 장승연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374613" y="4155867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팀원 김태수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875742" y="4143379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팀원 윤상호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363178" y="415882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팀원 현성규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9882626" y="415883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팀원 강석영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571850" y="1047654"/>
            <a:ext cx="3070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mtClean="0">
                <a:latin typeface="Arial Black" panose="020B0A04020102020204" pitchFamily="34" charset="0"/>
              </a:rPr>
              <a:t>TEAM</a:t>
            </a:r>
            <a:r>
              <a:rPr lang="ko-KR" altLang="en-US" sz="5400" b="1" smtClean="0">
                <a:latin typeface="Arial Black" panose="020B0A04020102020204" pitchFamily="34" charset="0"/>
              </a:rPr>
              <a:t> </a:t>
            </a:r>
            <a:r>
              <a:rPr lang="en-US" altLang="ko-KR" sz="5400" b="1" smtClean="0">
                <a:latin typeface="Arial Black" panose="020B0A04020102020204" pitchFamily="34" charset="0"/>
              </a:rPr>
              <a:t>3</a:t>
            </a:r>
            <a:endParaRPr lang="ko-KR" altLang="en-US" sz="5400" b="1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82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33153" y="219828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타원 23"/>
          <p:cNvSpPr/>
          <p:nvPr/>
        </p:nvSpPr>
        <p:spPr>
          <a:xfrm>
            <a:off x="1118414" y="630778"/>
            <a:ext cx="1169679" cy="109095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2520049" y="889129"/>
            <a:ext cx="7226631" cy="57425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635831" y="960810"/>
            <a:ext cx="60917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한 달간 같이 고생하면서 다양하게 느끼며 배웠고 각자 열심히 해주셔서 결과적으로 </a:t>
            </a:r>
            <a:r>
              <a:rPr lang="ko-KR" altLang="en-US" sz="1100" smtClean="0"/>
              <a:t>의미있는</a:t>
            </a:r>
            <a:endParaRPr lang="en-US" altLang="ko-KR" sz="1100" smtClean="0"/>
          </a:p>
          <a:p>
            <a:r>
              <a:rPr lang="ko-KR" altLang="en-US" sz="1100" smtClean="0"/>
              <a:t>사이트가 </a:t>
            </a:r>
            <a:r>
              <a:rPr lang="ko-KR" altLang="en-US" sz="1100"/>
              <a:t>만들어져 좋았습니다 한달간 정말 고생하셨습니다</a:t>
            </a:r>
            <a:r>
              <a:rPr lang="en-US" altLang="ko-KR" sz="1100"/>
              <a:t>~! </a:t>
            </a:r>
            <a:endParaRPr lang="ko-KR" altLang="en-US" sz="110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2520049" y="2093743"/>
            <a:ext cx="7226631" cy="790989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635831" y="2201264"/>
            <a:ext cx="697530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저번보다는 잘해보자는 생각으로 </a:t>
            </a:r>
            <a:r>
              <a:rPr lang="ko-KR" altLang="en-US" sz="1100" smtClean="0"/>
              <a:t>시작했습니다 프로젝트를 </a:t>
            </a:r>
            <a:r>
              <a:rPr lang="ko-KR" altLang="en-US" sz="1100"/>
              <a:t>진행하며 협업의 중요성을 알고는 있었지만</a:t>
            </a:r>
          </a:p>
          <a:p>
            <a:r>
              <a:rPr lang="ko-KR" altLang="en-US" sz="1100"/>
              <a:t>하나의 팀이 되어 진행하는데 있어 부족함을 느꼈습니다</a:t>
            </a:r>
          </a:p>
          <a:p>
            <a:r>
              <a:rPr lang="ko-KR" altLang="en-US" sz="1100"/>
              <a:t>제대로된 팀웍이 프로젝트를 이끈다는걸 다시금 느꼈습니다</a:t>
            </a:r>
          </a:p>
        </p:txBody>
      </p:sp>
      <p:sp>
        <p:nvSpPr>
          <p:cNvPr id="29" name="타원 28"/>
          <p:cNvSpPr/>
          <p:nvPr/>
        </p:nvSpPr>
        <p:spPr>
          <a:xfrm>
            <a:off x="1118414" y="3198087"/>
            <a:ext cx="1169679" cy="1090953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2513539" y="3456571"/>
            <a:ext cx="7226631" cy="57425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2762324" y="3621283"/>
            <a:ext cx="30444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프로젝트하면서 많이 배웠고 재미있었습니다</a:t>
            </a:r>
            <a:r>
              <a:rPr lang="en-US" altLang="ko-KR" sz="1100"/>
              <a:t>.</a:t>
            </a:r>
            <a:endParaRPr lang="ko-KR" altLang="en-US" sz="1100"/>
          </a:p>
        </p:txBody>
      </p:sp>
      <p:sp>
        <p:nvSpPr>
          <p:cNvPr id="32" name="타원 31"/>
          <p:cNvSpPr/>
          <p:nvPr/>
        </p:nvSpPr>
        <p:spPr>
          <a:xfrm>
            <a:off x="1068249" y="4638852"/>
            <a:ext cx="1169679" cy="1090953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2513538" y="5014088"/>
            <a:ext cx="7226631" cy="57425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2642566" y="5077603"/>
            <a:ext cx="69685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팀 프로젝트가 어렵다는걸 느꼈고 커뮤니케이션이 중요하다는 것을 뼈저리게 느꼈습니다</a:t>
            </a:r>
            <a:r>
              <a:rPr lang="en-US" altLang="ko-KR" sz="1100"/>
              <a:t>. </a:t>
            </a:r>
            <a:r>
              <a:rPr lang="ko-KR" altLang="en-US" sz="1100"/>
              <a:t>다들 고생하셨고 </a:t>
            </a:r>
            <a:endParaRPr lang="en-US" altLang="ko-KR" sz="1100" smtClean="0"/>
          </a:p>
          <a:p>
            <a:r>
              <a:rPr lang="ko-KR" altLang="en-US" sz="1100" smtClean="0"/>
              <a:t>감사합니다</a:t>
            </a:r>
            <a:r>
              <a:rPr lang="en-US" altLang="ko-KR" sz="1100" smtClean="0"/>
              <a:t>.</a:t>
            </a:r>
            <a:endParaRPr lang="ko-KR" altLang="en-US" sz="1100"/>
          </a:p>
        </p:txBody>
      </p:sp>
      <p:sp>
        <p:nvSpPr>
          <p:cNvPr id="35" name="TextBox 34"/>
          <p:cNvSpPr txBox="1"/>
          <p:nvPr/>
        </p:nvSpPr>
        <p:spPr>
          <a:xfrm>
            <a:off x="1156171" y="1687445"/>
            <a:ext cx="989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팀장 김예지 </a:t>
            </a:r>
            <a:endParaRPr lang="ko-KR" altLang="en-US" sz="1100"/>
          </a:p>
        </p:txBody>
      </p:sp>
      <p:sp>
        <p:nvSpPr>
          <p:cNvPr id="36" name="TextBox 35"/>
          <p:cNvSpPr txBox="1"/>
          <p:nvPr/>
        </p:nvSpPr>
        <p:spPr>
          <a:xfrm>
            <a:off x="1156170" y="2948688"/>
            <a:ext cx="10807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부팀장 김도형</a:t>
            </a:r>
            <a:endParaRPr lang="ko-KR" altLang="en-US" sz="1100"/>
          </a:p>
        </p:txBody>
      </p:sp>
      <p:sp>
        <p:nvSpPr>
          <p:cNvPr id="37" name="TextBox 36"/>
          <p:cNvSpPr txBox="1"/>
          <p:nvPr/>
        </p:nvSpPr>
        <p:spPr>
          <a:xfrm>
            <a:off x="1156170" y="5775537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팀원 김태수</a:t>
            </a:r>
            <a:endParaRPr lang="ko-KR" altLang="en-US" sz="1100"/>
          </a:p>
        </p:txBody>
      </p:sp>
      <p:sp>
        <p:nvSpPr>
          <p:cNvPr id="38" name="TextBox 37"/>
          <p:cNvSpPr txBox="1"/>
          <p:nvPr/>
        </p:nvSpPr>
        <p:spPr>
          <a:xfrm>
            <a:off x="1156170" y="4393244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팀원 장승연</a:t>
            </a:r>
            <a:endParaRPr lang="ko-KR" altLang="en-US" sz="1100"/>
          </a:p>
        </p:txBody>
      </p:sp>
      <p:sp>
        <p:nvSpPr>
          <p:cNvPr id="40" name="타원 39"/>
          <p:cNvSpPr/>
          <p:nvPr/>
        </p:nvSpPr>
        <p:spPr>
          <a:xfrm>
            <a:off x="1068249" y="1897649"/>
            <a:ext cx="1169679" cy="1090953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33153" y="219828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타원 26"/>
          <p:cNvSpPr/>
          <p:nvPr/>
        </p:nvSpPr>
        <p:spPr>
          <a:xfrm>
            <a:off x="813461" y="744440"/>
            <a:ext cx="1169679" cy="1090953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2219102" y="744440"/>
            <a:ext cx="7226631" cy="1353584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395419" y="867234"/>
            <a:ext cx="68659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이번 </a:t>
            </a:r>
            <a:r>
              <a:rPr lang="ko-KR" altLang="en-US" sz="1100" dirty="0"/>
              <a:t>프로젝트는 제 기대와는 많이 다르게 </a:t>
            </a:r>
            <a:r>
              <a:rPr lang="ko-KR" altLang="en-US" sz="1100" dirty="0" err="1"/>
              <a:t>진행됐던거</a:t>
            </a:r>
            <a:r>
              <a:rPr lang="ko-KR" altLang="en-US" sz="1100" dirty="0"/>
              <a:t> 같습니다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저번 세미 </a:t>
            </a:r>
            <a:r>
              <a:rPr lang="ko-KR" altLang="en-US" sz="1100" dirty="0" err="1"/>
              <a:t>프로젝트때보다</a:t>
            </a:r>
            <a:r>
              <a:rPr lang="ko-KR" altLang="en-US" sz="1100" dirty="0"/>
              <a:t> 확실히 요구하는 사항이 많아져서 많이 버겁고 </a:t>
            </a:r>
          </a:p>
          <a:p>
            <a:r>
              <a:rPr lang="ko-KR" altLang="en-US" sz="1100" dirty="0" err="1"/>
              <a:t>모든것이</a:t>
            </a:r>
            <a:r>
              <a:rPr lang="ko-KR" altLang="en-US" sz="1100" dirty="0"/>
              <a:t> 낯설고 두렵고 분명 익숙하다고 생각이 들었지만 막상 해보니 처음 </a:t>
            </a:r>
            <a:r>
              <a:rPr lang="ko-KR" altLang="en-US" sz="1100" dirty="0" err="1"/>
              <a:t>접하는거여서</a:t>
            </a:r>
            <a:r>
              <a:rPr lang="ko-KR" altLang="en-US" sz="1100" dirty="0"/>
              <a:t> 당황의 </a:t>
            </a:r>
            <a:endParaRPr lang="en-US" altLang="ko-KR" sz="1100" dirty="0" smtClean="0"/>
          </a:p>
          <a:p>
            <a:r>
              <a:rPr lang="ko-KR" altLang="en-US" sz="1100" dirty="0" err="1" smtClean="0"/>
              <a:t>연속이었던거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같습니다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그래도 </a:t>
            </a:r>
            <a:r>
              <a:rPr lang="ko-KR" altLang="en-US" sz="1100" dirty="0"/>
              <a:t>옆에서 묵묵히 같이 작업해주시고 계속 말 걸어주시는 </a:t>
            </a:r>
            <a:r>
              <a:rPr lang="ko-KR" altLang="en-US" sz="1100" dirty="0" err="1"/>
              <a:t>팀원분들</a:t>
            </a:r>
            <a:r>
              <a:rPr lang="ko-KR" altLang="en-US" sz="1100" dirty="0"/>
              <a:t> 덕분에 </a:t>
            </a:r>
            <a:endParaRPr lang="en-US" altLang="ko-KR" sz="1100" dirty="0" smtClean="0"/>
          </a:p>
          <a:p>
            <a:r>
              <a:rPr lang="ko-KR" altLang="en-US" sz="1100" dirty="0" smtClean="0"/>
              <a:t>이 </a:t>
            </a:r>
            <a:r>
              <a:rPr lang="ko-KR" altLang="en-US" sz="1100" dirty="0"/>
              <a:t>자리까지 </a:t>
            </a:r>
            <a:r>
              <a:rPr lang="ko-KR" altLang="en-US" sz="1100" dirty="0" smtClean="0"/>
              <a:t>올 수 </a:t>
            </a:r>
            <a:r>
              <a:rPr lang="ko-KR" altLang="en-US" sz="1100" dirty="0"/>
              <a:t>있었다고 </a:t>
            </a:r>
            <a:r>
              <a:rPr lang="ko-KR" altLang="en-US" sz="1100" dirty="0" smtClean="0"/>
              <a:t>생각합니다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여기까지 이끌고 와주신 조영미 강사님</a:t>
            </a:r>
            <a:r>
              <a:rPr lang="en-US" altLang="ko-KR" sz="1100" dirty="0" smtClean="0"/>
              <a:t>, </a:t>
            </a:r>
            <a:r>
              <a:rPr lang="ko-KR" altLang="en-US" sz="1100" dirty="0" err="1" smtClean="0"/>
              <a:t>팀원분들</a:t>
            </a:r>
            <a:r>
              <a:rPr lang="ko-KR" altLang="en-US" sz="1100" dirty="0" smtClean="0"/>
              <a:t> 그리고 다른 팀</a:t>
            </a:r>
            <a:endParaRPr lang="en-US" altLang="ko-KR" sz="1100" dirty="0" smtClean="0"/>
          </a:p>
          <a:p>
            <a:r>
              <a:rPr lang="ko-KR" altLang="en-US" sz="1100" dirty="0" smtClean="0"/>
              <a:t>여러분에게 모두 감사합니다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sp>
        <p:nvSpPr>
          <p:cNvPr id="30" name="타원 29"/>
          <p:cNvSpPr/>
          <p:nvPr/>
        </p:nvSpPr>
        <p:spPr>
          <a:xfrm>
            <a:off x="813460" y="3020284"/>
            <a:ext cx="1169679" cy="1090953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2215096" y="3041149"/>
            <a:ext cx="7226631" cy="1121513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2399427" y="3215004"/>
            <a:ext cx="65902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파이널이라</a:t>
            </a:r>
            <a:r>
              <a:rPr lang="ko-KR" altLang="en-US" sz="1100" dirty="0"/>
              <a:t> 기획은 기합 넘쳤고</a:t>
            </a:r>
            <a:r>
              <a:rPr lang="en-US" altLang="ko-KR" sz="1100" dirty="0"/>
              <a:t>, </a:t>
            </a:r>
            <a:r>
              <a:rPr lang="ko-KR" altLang="en-US" sz="1100" dirty="0"/>
              <a:t>덕분에 구현은 매우 부담스러웠네요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엔지니어의 </a:t>
            </a:r>
            <a:r>
              <a:rPr lang="ko-KR" altLang="en-US" sz="1100" dirty="0"/>
              <a:t>삶이란 이런 걸까요</a:t>
            </a:r>
            <a:r>
              <a:rPr lang="en-US" altLang="ko-KR" sz="1100" dirty="0"/>
              <a:t>?</a:t>
            </a:r>
          </a:p>
          <a:p>
            <a:r>
              <a:rPr lang="ko-KR" altLang="en-US" sz="1100" dirty="0"/>
              <a:t>아파서 진도도 잘 못 나갔는데</a:t>
            </a:r>
            <a:r>
              <a:rPr lang="en-US" altLang="ko-KR" sz="1100" dirty="0"/>
              <a:t>, </a:t>
            </a:r>
            <a:r>
              <a:rPr lang="ko-KR" altLang="en-US" sz="1100" dirty="0"/>
              <a:t>많은 분량 맡아주신 생존자분들</a:t>
            </a:r>
            <a:r>
              <a:rPr lang="en-US" altLang="ko-KR" sz="1100" dirty="0"/>
              <a:t>. </a:t>
            </a:r>
            <a:r>
              <a:rPr lang="ko-KR" altLang="en-US" sz="1100" dirty="0"/>
              <a:t>감사합니다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특히 짝꿍 상호님 많이 도와주셔서 고마워요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다들 사회 포지션 잘 잡으시고</a:t>
            </a:r>
            <a:r>
              <a:rPr lang="en-US" altLang="ko-KR" sz="1100" dirty="0"/>
              <a:t>, </a:t>
            </a:r>
            <a:r>
              <a:rPr lang="ko-KR" altLang="en-US" sz="1100" dirty="0"/>
              <a:t>가끔 만나서 술 한잔 </a:t>
            </a:r>
            <a:r>
              <a:rPr lang="ko-KR" altLang="en-US" sz="1100" dirty="0" err="1"/>
              <a:t>하시져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33" name="타원 32"/>
          <p:cNvSpPr/>
          <p:nvPr/>
        </p:nvSpPr>
        <p:spPr>
          <a:xfrm>
            <a:off x="813459" y="4750651"/>
            <a:ext cx="1169679" cy="1090953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2215095" y="4973444"/>
            <a:ext cx="7226631" cy="843659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2510596" y="5147045"/>
            <a:ext cx="63241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마이페이지부분을 전체적으로 맡으면서 연결되있는 다른 팀원분들과 도움을 받기도 하고 도움을 </a:t>
            </a:r>
            <a:endParaRPr lang="en-US" altLang="ko-KR" sz="1100" smtClean="0"/>
          </a:p>
          <a:p>
            <a:r>
              <a:rPr lang="ko-KR" altLang="en-US" sz="1100" smtClean="0"/>
              <a:t>주기도했던 </a:t>
            </a:r>
            <a:r>
              <a:rPr lang="ko-KR" altLang="en-US" sz="1100"/>
              <a:t>부분이 좋았습니다</a:t>
            </a:r>
            <a:r>
              <a:rPr lang="en-US" altLang="ko-KR" sz="1100"/>
              <a:t>. </a:t>
            </a:r>
            <a:r>
              <a:rPr lang="ko-KR" altLang="en-US" sz="1100"/>
              <a:t>중요한 마무리 단계에서 함께하지 못해 아쉬웠습니다</a:t>
            </a:r>
            <a:r>
              <a:rPr lang="en-US" altLang="ko-KR" sz="1100"/>
              <a:t>.</a:t>
            </a:r>
            <a:endParaRPr lang="ko-KR" altLang="en-US" sz="1100"/>
          </a:p>
        </p:txBody>
      </p:sp>
      <p:sp>
        <p:nvSpPr>
          <p:cNvPr id="36" name="TextBox 35"/>
          <p:cNvSpPr txBox="1"/>
          <p:nvPr/>
        </p:nvSpPr>
        <p:spPr>
          <a:xfrm>
            <a:off x="903611" y="4184670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팀원 현성규</a:t>
            </a:r>
            <a:endParaRPr lang="ko-KR" altLang="en-US" sz="1100"/>
          </a:p>
        </p:txBody>
      </p:sp>
      <p:sp>
        <p:nvSpPr>
          <p:cNvPr id="37" name="TextBox 36"/>
          <p:cNvSpPr txBox="1"/>
          <p:nvPr/>
        </p:nvSpPr>
        <p:spPr>
          <a:xfrm>
            <a:off x="893561" y="5879743"/>
            <a:ext cx="989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팀원 강석영 </a:t>
            </a:r>
            <a:endParaRPr lang="ko-KR" altLang="en-US" sz="1100"/>
          </a:p>
        </p:txBody>
      </p:sp>
      <p:sp>
        <p:nvSpPr>
          <p:cNvPr id="38" name="TextBox 37"/>
          <p:cNvSpPr txBox="1"/>
          <p:nvPr/>
        </p:nvSpPr>
        <p:spPr>
          <a:xfrm>
            <a:off x="893562" y="188135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팀원 윤상호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25635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72142" y="221343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/>
          <p:cNvSpPr/>
          <p:nvPr/>
        </p:nvSpPr>
        <p:spPr>
          <a:xfrm>
            <a:off x="343295" y="1901878"/>
            <a:ext cx="4390369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b="1" smtClean="0">
                <a:solidFill>
                  <a:srgbClr val="FF8E15"/>
                </a:solidFill>
                <a:latin typeface="Arial Black" panose="020B0A04020102020204" pitchFamily="34" charset="0"/>
              </a:rPr>
              <a:t>Thank</a:t>
            </a:r>
          </a:p>
          <a:p>
            <a:r>
              <a:rPr lang="en-US" altLang="ko-KR" sz="9600" b="1" smtClean="0">
                <a:solidFill>
                  <a:srgbClr val="19558C"/>
                </a:solidFill>
                <a:latin typeface="Arial Black" panose="020B0A04020102020204" pitchFamily="34" charset="0"/>
              </a:rPr>
              <a:t>You</a:t>
            </a:r>
            <a:endParaRPr lang="ko-KR" altLang="en-US" sz="9600" b="1">
              <a:solidFill>
                <a:srgbClr val="19558C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35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오각형 35"/>
          <p:cNvSpPr/>
          <p:nvPr/>
        </p:nvSpPr>
        <p:spPr>
          <a:xfrm>
            <a:off x="283029" y="2404292"/>
            <a:ext cx="9610530" cy="1996751"/>
          </a:xfrm>
          <a:prstGeom prst="homePlate">
            <a:avLst/>
          </a:prstGeom>
          <a:solidFill>
            <a:srgbClr val="00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3706375" y="2977901"/>
            <a:ext cx="5963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mtClean="0">
                <a:solidFill>
                  <a:schemeClr val="bg1"/>
                </a:solidFill>
                <a:latin typeface="+mj-lt"/>
              </a:rPr>
              <a:t>1. </a:t>
            </a:r>
            <a:r>
              <a:rPr lang="ko-KR" altLang="en-US" sz="5400" smtClean="0">
                <a:solidFill>
                  <a:schemeClr val="bg1"/>
                </a:solidFill>
                <a:latin typeface="+mj-lt"/>
              </a:rPr>
              <a:t>프로젝트 소개</a:t>
            </a:r>
            <a:endParaRPr lang="ko-KR" altLang="en-US" sz="54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769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6" y="452588"/>
            <a:ext cx="4939502" cy="30245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177" y="1151253"/>
            <a:ext cx="5586126" cy="43738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303" y="2496826"/>
            <a:ext cx="3148955" cy="354402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9706" y="2170284"/>
            <a:ext cx="4426651" cy="430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3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타원 1"/>
          <p:cNvSpPr/>
          <p:nvPr/>
        </p:nvSpPr>
        <p:spPr>
          <a:xfrm>
            <a:off x="6671389" y="1839493"/>
            <a:ext cx="2752530" cy="2668555"/>
          </a:xfrm>
          <a:prstGeom prst="ellipse">
            <a:avLst/>
          </a:prstGeom>
          <a:solidFill>
            <a:srgbClr val="FF8E15"/>
          </a:solidFill>
          <a:ln>
            <a:solidFill>
              <a:srgbClr val="FF8E15"/>
            </a:solidFill>
          </a:ln>
          <a:effectLst>
            <a:outerShdw blurRad="190500" dist="38100" dir="4140000" sx="102000" sy="102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2263564" y="1826614"/>
            <a:ext cx="2752530" cy="2668555"/>
          </a:xfrm>
          <a:prstGeom prst="ellipse">
            <a:avLst/>
          </a:prstGeom>
          <a:solidFill>
            <a:srgbClr val="19558C"/>
          </a:solidFill>
          <a:ln>
            <a:solidFill>
              <a:srgbClr val="19558C"/>
            </a:solidFill>
          </a:ln>
          <a:effectLst>
            <a:outerShdw blurRad="190500" dist="38100" dir="4140000" sx="102000" sy="102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699776" y="2890996"/>
            <a:ext cx="182614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ko-KR" altLang="en-US" sz="3200" smtClean="0">
                <a:ln/>
                <a:solidFill>
                  <a:schemeClr val="bg1"/>
                </a:solidFill>
              </a:rPr>
              <a:t>숙소예약</a:t>
            </a:r>
            <a:endParaRPr lang="en-US" altLang="ko-KR" sz="3200">
              <a:ln/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857264" y="2890996"/>
            <a:ext cx="238078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ko-KR" altLang="en-US" sz="3200" smtClean="0">
                <a:ln/>
                <a:solidFill>
                  <a:schemeClr val="bg1"/>
                </a:solidFill>
              </a:rPr>
              <a:t>여행 플레너</a:t>
            </a:r>
            <a:endParaRPr lang="en-US" altLang="ko-KR" sz="3200">
              <a:ln/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43428" y="2776170"/>
            <a:ext cx="59022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altLang="ko-KR" sz="4400" b="1" smtClean="0">
                <a:ln/>
              </a:rPr>
              <a:t>+</a:t>
            </a:r>
            <a:endParaRPr lang="en-US" altLang="ko-KR" sz="4400" b="1">
              <a:ln/>
            </a:endParaRPr>
          </a:p>
        </p:txBody>
      </p:sp>
    </p:spTree>
    <p:extLst>
      <p:ext uri="{BB962C8B-B14F-4D97-AF65-F5344CB8AC3E}">
        <p14:creationId xmlns:p14="http://schemas.microsoft.com/office/powerpoint/2010/main" val="291847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31194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타원 23"/>
          <p:cNvSpPr/>
          <p:nvPr/>
        </p:nvSpPr>
        <p:spPr>
          <a:xfrm>
            <a:off x="5019314" y="2388079"/>
            <a:ext cx="3655384" cy="3513678"/>
          </a:xfrm>
          <a:prstGeom prst="ellipse">
            <a:avLst/>
          </a:prstGeom>
          <a:solidFill>
            <a:srgbClr val="FF8E15"/>
          </a:solidFill>
          <a:ln>
            <a:solidFill>
              <a:srgbClr val="FF8E15"/>
            </a:solidFill>
          </a:ln>
          <a:effectLst>
            <a:outerShdw blurRad="190500" dist="38100" dir="4140000" sx="102000" sy="102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2906418" y="2440812"/>
            <a:ext cx="3655384" cy="3513678"/>
          </a:xfrm>
          <a:prstGeom prst="ellipse">
            <a:avLst/>
          </a:prstGeom>
          <a:solidFill>
            <a:srgbClr val="19558C"/>
          </a:solidFill>
          <a:ln>
            <a:solidFill>
              <a:srgbClr val="19558C"/>
            </a:solidFill>
          </a:ln>
          <a:effectLst>
            <a:outerShdw blurRad="190500" dist="38100" dir="4140000" sx="102000" sy="102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462071" y="3412821"/>
            <a:ext cx="6772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smtClean="0">
                <a:solidFill>
                  <a:srgbClr val="FF8E15"/>
                </a:solidFill>
              </a:rPr>
              <a:t>tripON</a:t>
            </a:r>
            <a:r>
              <a:rPr lang="en-US" altLang="ko-KR" sz="9600" b="1" smtClean="0">
                <a:solidFill>
                  <a:srgbClr val="19558C"/>
                </a:solidFill>
              </a:rPr>
              <a:t>plan</a:t>
            </a:r>
            <a:endParaRPr lang="ko-KR" altLang="en-US" sz="9600" b="1">
              <a:solidFill>
                <a:srgbClr val="19558C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03821" y="1035713"/>
            <a:ext cx="8062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숙소 예약 서비스와 여행 플래너 서비스를 동시에 제공합니다</a:t>
            </a:r>
            <a:endParaRPr lang="ko-KR" altLang="en-US" sz="20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923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오각형 35"/>
          <p:cNvSpPr/>
          <p:nvPr/>
        </p:nvSpPr>
        <p:spPr>
          <a:xfrm>
            <a:off x="283029" y="2404292"/>
            <a:ext cx="9610530" cy="1996751"/>
          </a:xfrm>
          <a:prstGeom prst="homePlate">
            <a:avLst/>
          </a:prstGeom>
          <a:solidFill>
            <a:srgbClr val="00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813629" y="2941002"/>
            <a:ext cx="49063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mtClean="0">
                <a:solidFill>
                  <a:schemeClr val="bg1"/>
                </a:solidFill>
                <a:latin typeface="+mj-lt"/>
              </a:rPr>
              <a:t>2.  </a:t>
            </a:r>
            <a:r>
              <a:rPr lang="ko-KR" altLang="en-US" sz="5400" smtClean="0">
                <a:solidFill>
                  <a:schemeClr val="bg1"/>
                </a:solidFill>
                <a:latin typeface="+mj-lt"/>
              </a:rPr>
              <a:t>개발 일정</a:t>
            </a:r>
            <a:endParaRPr lang="ko-KR" altLang="en-US" sz="54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881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사각형: 둥근 대각선 방향 모서리 3">
            <a:extLst>
              <a:ext uri="{FF2B5EF4-FFF2-40B4-BE49-F238E27FC236}">
                <a16:creationId xmlns:a16="http://schemas.microsoft.com/office/drawing/2014/main" xmlns="" id="{8A6ADF83-C486-45AF-9C7E-0F22F759F207}"/>
              </a:ext>
            </a:extLst>
          </p:cNvPr>
          <p:cNvSpPr/>
          <p:nvPr/>
        </p:nvSpPr>
        <p:spPr>
          <a:xfrm>
            <a:off x="1448253" y="2684347"/>
            <a:ext cx="1611086" cy="3144951"/>
          </a:xfrm>
          <a:prstGeom prst="round2DiagRect">
            <a:avLst>
              <a:gd name="adj1" fmla="val 22973"/>
              <a:gd name="adj2" fmla="val 0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outerShdw blurRad="558800" dist="266700" dir="5400000" sx="91000" sy="91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ctr"/>
          <a:lstStyle/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1-1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주제 선정 </a:t>
            </a:r>
            <a:endParaRPr lang="en-US" altLang="ko-KR" sz="12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1-2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주제 관련 사이트 참고</a:t>
            </a:r>
            <a:endParaRPr lang="en-US" altLang="ko-KR" sz="120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1-3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프로토타입 제작</a:t>
            </a:r>
            <a:endParaRPr lang="en-US" altLang="ko-KR" sz="120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1-4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역할 분담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5" name="현 24">
            <a:extLst>
              <a:ext uri="{FF2B5EF4-FFF2-40B4-BE49-F238E27FC236}">
                <a16:creationId xmlns:a16="http://schemas.microsoft.com/office/drawing/2014/main" xmlns="" id="{FD4370EF-8DB8-4842-A3F4-361B98D25AC4}"/>
              </a:ext>
            </a:extLst>
          </p:cNvPr>
          <p:cNvSpPr/>
          <p:nvPr/>
        </p:nvSpPr>
        <p:spPr>
          <a:xfrm rot="10800000">
            <a:off x="1448253" y="1532896"/>
            <a:ext cx="1678730" cy="1678730"/>
          </a:xfrm>
          <a:prstGeom prst="chord">
            <a:avLst>
              <a:gd name="adj1" fmla="val 5401788"/>
              <a:gd name="adj2" fmla="val 16200000"/>
            </a:avLst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사각형: 둥근 대각선 방향 모서리 3">
            <a:extLst>
              <a:ext uri="{FF2B5EF4-FFF2-40B4-BE49-F238E27FC236}">
                <a16:creationId xmlns:a16="http://schemas.microsoft.com/office/drawing/2014/main" xmlns="" id="{8A6ADF83-C486-45AF-9C7E-0F22F759F207}"/>
              </a:ext>
            </a:extLst>
          </p:cNvPr>
          <p:cNvSpPr/>
          <p:nvPr/>
        </p:nvSpPr>
        <p:spPr>
          <a:xfrm>
            <a:off x="3962853" y="2684347"/>
            <a:ext cx="1611086" cy="3144951"/>
          </a:xfrm>
          <a:prstGeom prst="round2DiagRect">
            <a:avLst>
              <a:gd name="adj1" fmla="val 22973"/>
              <a:gd name="adj2" fmla="val 0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outerShdw blurRad="558800" dist="266700" dir="5400000" sx="91000" sy="91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ctr"/>
          <a:lstStyle/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2-1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기능구현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7" name="현 26">
            <a:extLst>
              <a:ext uri="{FF2B5EF4-FFF2-40B4-BE49-F238E27FC236}">
                <a16:creationId xmlns:a16="http://schemas.microsoft.com/office/drawing/2014/main" xmlns="" id="{FD4370EF-8DB8-4842-A3F4-361B98D25AC4}"/>
              </a:ext>
            </a:extLst>
          </p:cNvPr>
          <p:cNvSpPr/>
          <p:nvPr/>
        </p:nvSpPr>
        <p:spPr>
          <a:xfrm rot="10800000">
            <a:off x="3962853" y="1532896"/>
            <a:ext cx="1678730" cy="1678730"/>
          </a:xfrm>
          <a:prstGeom prst="chord">
            <a:avLst>
              <a:gd name="adj1" fmla="val 5401788"/>
              <a:gd name="adj2" fmla="val 1620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사각형: 둥근 대각선 방향 모서리 3">
            <a:extLst>
              <a:ext uri="{FF2B5EF4-FFF2-40B4-BE49-F238E27FC236}">
                <a16:creationId xmlns:a16="http://schemas.microsoft.com/office/drawing/2014/main" xmlns="" id="{8A6ADF83-C486-45AF-9C7E-0F22F759F207}"/>
              </a:ext>
            </a:extLst>
          </p:cNvPr>
          <p:cNvSpPr/>
          <p:nvPr/>
        </p:nvSpPr>
        <p:spPr>
          <a:xfrm>
            <a:off x="6477453" y="2684347"/>
            <a:ext cx="1611086" cy="3144951"/>
          </a:xfrm>
          <a:prstGeom prst="round2DiagRect">
            <a:avLst>
              <a:gd name="adj1" fmla="val 22973"/>
              <a:gd name="adj2" fmla="val 0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outerShdw blurRad="558800" dist="266700" dir="5400000" sx="91000" sy="91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ctr"/>
          <a:lstStyle/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3-1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기능구현 </a:t>
            </a:r>
            <a:endParaRPr lang="en-US" altLang="ko-KR" sz="120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3-2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프론트 작업</a:t>
            </a:r>
            <a:endParaRPr lang="en-US" altLang="ko-KR" sz="120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3-3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테스트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9" name="현 28">
            <a:extLst>
              <a:ext uri="{FF2B5EF4-FFF2-40B4-BE49-F238E27FC236}">
                <a16:creationId xmlns:a16="http://schemas.microsoft.com/office/drawing/2014/main" xmlns="" id="{FD4370EF-8DB8-4842-A3F4-361B98D25AC4}"/>
              </a:ext>
            </a:extLst>
          </p:cNvPr>
          <p:cNvSpPr/>
          <p:nvPr/>
        </p:nvSpPr>
        <p:spPr>
          <a:xfrm rot="10800000">
            <a:off x="6477453" y="1532896"/>
            <a:ext cx="1678730" cy="1678730"/>
          </a:xfrm>
          <a:prstGeom prst="chord">
            <a:avLst>
              <a:gd name="adj1" fmla="val 5401788"/>
              <a:gd name="adj2" fmla="val 16200000"/>
            </a:avLst>
          </a:prstGeom>
          <a:solidFill>
            <a:srgbClr val="92C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사각형: 둥근 대각선 방향 모서리 3">
            <a:extLst>
              <a:ext uri="{FF2B5EF4-FFF2-40B4-BE49-F238E27FC236}">
                <a16:creationId xmlns:a16="http://schemas.microsoft.com/office/drawing/2014/main" xmlns="" id="{8A6ADF83-C486-45AF-9C7E-0F22F759F207}"/>
              </a:ext>
            </a:extLst>
          </p:cNvPr>
          <p:cNvSpPr/>
          <p:nvPr/>
        </p:nvSpPr>
        <p:spPr>
          <a:xfrm>
            <a:off x="8992053" y="2684347"/>
            <a:ext cx="1611086" cy="3144951"/>
          </a:xfrm>
          <a:prstGeom prst="round2DiagRect">
            <a:avLst>
              <a:gd name="adj1" fmla="val 22973"/>
              <a:gd name="adj2" fmla="val 0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outerShdw blurRad="558800" dist="266700" dir="5400000" sx="91000" sy="91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ctr"/>
          <a:lstStyle/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4-1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도메인 추가 </a:t>
            </a:r>
            <a:endParaRPr lang="en-US" altLang="ko-KR" sz="120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4-2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최종 통합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현 30">
            <a:extLst>
              <a:ext uri="{FF2B5EF4-FFF2-40B4-BE49-F238E27FC236}">
                <a16:creationId xmlns:a16="http://schemas.microsoft.com/office/drawing/2014/main" xmlns="" id="{FD4370EF-8DB8-4842-A3F4-361B98D25AC4}"/>
              </a:ext>
            </a:extLst>
          </p:cNvPr>
          <p:cNvSpPr/>
          <p:nvPr/>
        </p:nvSpPr>
        <p:spPr>
          <a:xfrm rot="10800000">
            <a:off x="8992053" y="1532896"/>
            <a:ext cx="1678730" cy="1678730"/>
          </a:xfrm>
          <a:prstGeom prst="chord">
            <a:avLst>
              <a:gd name="adj1" fmla="val 5401788"/>
              <a:gd name="adj2" fmla="val 1620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현 31">
            <a:extLst>
              <a:ext uri="{FF2B5EF4-FFF2-40B4-BE49-F238E27FC236}">
                <a16:creationId xmlns:a16="http://schemas.microsoft.com/office/drawing/2014/main" xmlns="" id="{71B659D9-A0ED-4AEB-8F40-0F8155166741}"/>
              </a:ext>
            </a:extLst>
          </p:cNvPr>
          <p:cNvSpPr/>
          <p:nvPr/>
        </p:nvSpPr>
        <p:spPr>
          <a:xfrm>
            <a:off x="1454994" y="1532897"/>
            <a:ext cx="1678730" cy="1678730"/>
          </a:xfrm>
          <a:prstGeom prst="chord">
            <a:avLst>
              <a:gd name="adj1" fmla="val 5401788"/>
              <a:gd name="adj2" fmla="val 16200000"/>
            </a:avLst>
          </a:prstGeom>
          <a:gradFill flip="none" rotWithShape="1">
            <a:gsLst>
              <a:gs pos="0">
                <a:srgbClr val="FF7C80">
                  <a:shade val="30000"/>
                  <a:satMod val="115000"/>
                </a:srgbClr>
              </a:gs>
              <a:gs pos="50000">
                <a:srgbClr val="FF7C80">
                  <a:shade val="67500"/>
                  <a:satMod val="115000"/>
                </a:srgbClr>
              </a:gs>
              <a:gs pos="100000">
                <a:srgbClr val="FF7C8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현 32">
            <a:extLst>
              <a:ext uri="{FF2B5EF4-FFF2-40B4-BE49-F238E27FC236}">
                <a16:creationId xmlns:a16="http://schemas.microsoft.com/office/drawing/2014/main" xmlns="" id="{71B659D9-A0ED-4AEB-8F40-0F8155166741}"/>
              </a:ext>
            </a:extLst>
          </p:cNvPr>
          <p:cNvSpPr/>
          <p:nvPr/>
        </p:nvSpPr>
        <p:spPr>
          <a:xfrm>
            <a:off x="3969594" y="1532897"/>
            <a:ext cx="1678730" cy="1678730"/>
          </a:xfrm>
          <a:prstGeom prst="chord">
            <a:avLst>
              <a:gd name="adj1" fmla="val 5401788"/>
              <a:gd name="adj2" fmla="val 16200000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현 33">
            <a:extLst>
              <a:ext uri="{FF2B5EF4-FFF2-40B4-BE49-F238E27FC236}">
                <a16:creationId xmlns:a16="http://schemas.microsoft.com/office/drawing/2014/main" xmlns="" id="{71B659D9-A0ED-4AEB-8F40-0F8155166741}"/>
              </a:ext>
            </a:extLst>
          </p:cNvPr>
          <p:cNvSpPr/>
          <p:nvPr/>
        </p:nvSpPr>
        <p:spPr>
          <a:xfrm>
            <a:off x="6484194" y="1532897"/>
            <a:ext cx="1678730" cy="1678730"/>
          </a:xfrm>
          <a:prstGeom prst="chord">
            <a:avLst>
              <a:gd name="adj1" fmla="val 5401788"/>
              <a:gd name="adj2" fmla="val 16200000"/>
            </a:avLst>
          </a:prstGeom>
          <a:gradFill flip="none" rotWithShape="1">
            <a:gsLst>
              <a:gs pos="0">
                <a:srgbClr val="92CAED">
                  <a:shade val="30000"/>
                  <a:satMod val="115000"/>
                </a:srgbClr>
              </a:gs>
              <a:gs pos="50000">
                <a:srgbClr val="92CAED">
                  <a:shade val="67500"/>
                  <a:satMod val="115000"/>
                </a:srgbClr>
              </a:gs>
              <a:gs pos="100000">
                <a:srgbClr val="92CAED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현 34">
            <a:extLst>
              <a:ext uri="{FF2B5EF4-FFF2-40B4-BE49-F238E27FC236}">
                <a16:creationId xmlns:a16="http://schemas.microsoft.com/office/drawing/2014/main" xmlns="" id="{71B659D9-A0ED-4AEB-8F40-0F8155166741}"/>
              </a:ext>
            </a:extLst>
          </p:cNvPr>
          <p:cNvSpPr/>
          <p:nvPr/>
        </p:nvSpPr>
        <p:spPr>
          <a:xfrm>
            <a:off x="8998794" y="1532897"/>
            <a:ext cx="1678730" cy="1678730"/>
          </a:xfrm>
          <a:prstGeom prst="chord">
            <a:avLst>
              <a:gd name="adj1" fmla="val 5401788"/>
              <a:gd name="adj2" fmla="val 1620000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29443" y="2088252"/>
            <a:ext cx="1175812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</a:rPr>
              <a:t>1</a:t>
            </a:r>
            <a:r>
              <a:rPr lang="ko-KR" altLang="en-US" sz="2000" b="1">
                <a:solidFill>
                  <a:schemeClr val="bg1"/>
                </a:solidFill>
              </a:rPr>
              <a:t>주차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864716" y="2088252"/>
            <a:ext cx="1175812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smtClean="0">
                <a:solidFill>
                  <a:schemeClr val="bg1"/>
                </a:solidFill>
              </a:rPr>
              <a:t>2</a:t>
            </a:r>
            <a:r>
              <a:rPr lang="ko-KR" altLang="en-US" sz="2000" b="1" smtClean="0">
                <a:solidFill>
                  <a:schemeClr val="bg1"/>
                </a:solidFill>
              </a:rPr>
              <a:t>주차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402577" y="2083154"/>
            <a:ext cx="1175812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smtClean="0">
                <a:solidFill>
                  <a:schemeClr val="bg1"/>
                </a:solidFill>
              </a:rPr>
              <a:t>3</a:t>
            </a:r>
            <a:r>
              <a:rPr lang="ko-KR" altLang="en-US" sz="2000" b="1" smtClean="0">
                <a:solidFill>
                  <a:schemeClr val="bg1"/>
                </a:solidFill>
              </a:rPr>
              <a:t>주차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910436" y="2083154"/>
            <a:ext cx="1175812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smtClean="0">
                <a:solidFill>
                  <a:schemeClr val="bg1"/>
                </a:solidFill>
              </a:rPr>
              <a:t>4</a:t>
            </a:r>
            <a:r>
              <a:rPr lang="ko-KR" altLang="en-US" sz="2000" b="1" smtClean="0">
                <a:solidFill>
                  <a:schemeClr val="bg1"/>
                </a:solidFill>
              </a:rPr>
              <a:t>주차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11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374991" y="203202"/>
            <a:ext cx="8062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WBS</a:t>
            </a:r>
            <a:endParaRPr lang="ko-KR" altLang="en-US" sz="3200" b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23" y="1058413"/>
            <a:ext cx="9931955" cy="504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2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1351</TotalTime>
  <Words>384</Words>
  <Application>Microsoft Office PowerPoint</Application>
  <PresentationFormat>사용자 지정</PresentationFormat>
  <Paragraphs>105</Paragraphs>
  <Slides>23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hi</dc:creator>
  <cp:lastModifiedBy>wizard Blue</cp:lastModifiedBy>
  <cp:revision>44</cp:revision>
  <dcterms:created xsi:type="dcterms:W3CDTF">2022-11-16T00:37:53Z</dcterms:created>
  <dcterms:modified xsi:type="dcterms:W3CDTF">2022-11-19T05:13:38Z</dcterms:modified>
</cp:coreProperties>
</file>